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346" r:id="rId3"/>
    <p:sldId id="276" r:id="rId4"/>
    <p:sldId id="309" r:id="rId5"/>
    <p:sldId id="274" r:id="rId6"/>
    <p:sldId id="350" r:id="rId7"/>
    <p:sldId id="307" r:id="rId8"/>
    <p:sldId id="287" r:id="rId9"/>
    <p:sldId id="288" r:id="rId10"/>
    <p:sldId id="289" r:id="rId11"/>
    <p:sldId id="290" r:id="rId12"/>
    <p:sldId id="291" r:id="rId13"/>
    <p:sldId id="292" r:id="rId14"/>
    <p:sldId id="293" r:id="rId15"/>
    <p:sldId id="294" r:id="rId16"/>
    <p:sldId id="295" r:id="rId17"/>
    <p:sldId id="308" r:id="rId18"/>
    <p:sldId id="310" r:id="rId19"/>
    <p:sldId id="311" r:id="rId20"/>
    <p:sldId id="312" r:id="rId21"/>
    <p:sldId id="316" r:id="rId22"/>
    <p:sldId id="299" r:id="rId23"/>
    <p:sldId id="300" r:id="rId24"/>
    <p:sldId id="302" r:id="rId25"/>
    <p:sldId id="317" r:id="rId26"/>
    <p:sldId id="303" r:id="rId27"/>
    <p:sldId id="321" r:id="rId28"/>
    <p:sldId id="351" r:id="rId29"/>
    <p:sldId id="318" r:id="rId30"/>
  </p:sldIdLst>
  <p:sldSz cx="9144000" cy="6858000" type="screen4x3"/>
  <p:notesSz cx="6888163" cy="100203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C0C0"/>
    <a:srgbClr val="969696"/>
    <a:srgbClr val="777777"/>
    <a:srgbClr val="FFFFCC"/>
    <a:srgbClr val="00808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20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C743A54-A64D-4791-9F06-78C6D606ADD9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MY"/>
        </a:p>
      </dgm:t>
    </dgm:pt>
    <dgm:pt modelId="{6B61C958-F4D7-41BD-8B30-DD0927F17AB8}">
      <dgm:prSet phldrT="[Text]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smtClean="0"/>
            <a:t>Anti-Heat</a:t>
          </a:r>
          <a:endParaRPr lang="en-MY" dirty="0"/>
        </a:p>
      </dgm:t>
    </dgm:pt>
    <dgm:pt modelId="{1CBB8DE5-C4E2-430C-B9D8-E16F4F0B2490}" type="parTrans" cxnId="{318E33A5-7275-405F-8CC0-BFE2D2CE4E24}">
      <dgm:prSet/>
      <dgm:spPr/>
      <dgm:t>
        <a:bodyPr/>
        <a:lstStyle/>
        <a:p>
          <a:endParaRPr lang="en-MY"/>
        </a:p>
      </dgm:t>
    </dgm:pt>
    <dgm:pt modelId="{22E71BCE-1F8C-476F-B8B1-ABA6CB463253}" type="sibTrans" cxnId="{318E33A5-7275-405F-8CC0-BFE2D2CE4E24}">
      <dgm:prSet/>
      <dgm:spPr/>
      <dgm:t>
        <a:bodyPr/>
        <a:lstStyle/>
        <a:p>
          <a:endParaRPr lang="en-MY"/>
        </a:p>
      </dgm:t>
    </dgm:pt>
    <dgm:pt modelId="{573B2763-559C-44A4-A239-1E49CE5C239D}">
      <dgm:prSet phldrT="[Text]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smtClean="0"/>
            <a:t>Smart Technology</a:t>
          </a:r>
          <a:endParaRPr lang="en-MY" dirty="0"/>
        </a:p>
      </dgm:t>
    </dgm:pt>
    <dgm:pt modelId="{743E2BA7-631E-48AB-A3C3-30B6D8E18469}" type="parTrans" cxnId="{31705A65-D973-451E-8132-9FC9261E1B10}">
      <dgm:prSet/>
      <dgm:spPr/>
      <dgm:t>
        <a:bodyPr/>
        <a:lstStyle/>
        <a:p>
          <a:endParaRPr lang="en-MY"/>
        </a:p>
      </dgm:t>
    </dgm:pt>
    <dgm:pt modelId="{C7670C15-D735-4C9E-9DBA-BB117A50E65F}" type="sibTrans" cxnId="{31705A65-D973-451E-8132-9FC9261E1B10}">
      <dgm:prSet/>
      <dgm:spPr/>
      <dgm:t>
        <a:bodyPr/>
        <a:lstStyle/>
        <a:p>
          <a:endParaRPr lang="en-MY"/>
        </a:p>
      </dgm:t>
    </dgm:pt>
    <dgm:pt modelId="{5AC09644-EA78-42EC-924B-8BAE19C5BE16}">
      <dgm:prSet phldrT="[Text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MY" dirty="0"/>
        </a:p>
      </dgm:t>
    </dgm:pt>
    <dgm:pt modelId="{50D051DA-C36E-4CB4-9182-9B310846B1A5}" type="parTrans" cxnId="{FEE75BB7-CEB4-4844-8A9D-8956C0CB3386}">
      <dgm:prSet/>
      <dgm:spPr/>
      <dgm:t>
        <a:bodyPr/>
        <a:lstStyle/>
        <a:p>
          <a:endParaRPr lang="en-MY"/>
        </a:p>
      </dgm:t>
    </dgm:pt>
    <dgm:pt modelId="{F5270E2B-4ABD-46D6-9999-1AF5EC9D130F}" type="sibTrans" cxnId="{FEE75BB7-CEB4-4844-8A9D-8956C0CB3386}">
      <dgm:prSet/>
      <dgm:spPr/>
      <dgm:t>
        <a:bodyPr/>
        <a:lstStyle/>
        <a:p>
          <a:endParaRPr lang="en-MY"/>
        </a:p>
      </dgm:t>
    </dgm:pt>
    <dgm:pt modelId="{ABCE9ECA-85AD-41A8-929F-F7D1A59AFC77}" type="pres">
      <dgm:prSet presAssocID="{1C743A54-A64D-4791-9F06-78C6D606ADD9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MY"/>
        </a:p>
      </dgm:t>
    </dgm:pt>
    <dgm:pt modelId="{259BEB9E-B459-45A3-AFF8-96BF535CA3FF}" type="pres">
      <dgm:prSet presAssocID="{5AC09644-EA78-42EC-924B-8BAE19C5BE16}" presName="root1" presStyleCnt="0"/>
      <dgm:spPr/>
    </dgm:pt>
    <dgm:pt modelId="{943E5957-E520-4A37-81A5-AD8E73B7F3E8}" type="pres">
      <dgm:prSet presAssocID="{5AC09644-EA78-42EC-924B-8BAE19C5BE16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MY"/>
        </a:p>
      </dgm:t>
    </dgm:pt>
    <dgm:pt modelId="{A1760F7B-DA17-4715-8979-017A664CD327}" type="pres">
      <dgm:prSet presAssocID="{5AC09644-EA78-42EC-924B-8BAE19C5BE16}" presName="level2hierChild" presStyleCnt="0"/>
      <dgm:spPr/>
    </dgm:pt>
    <dgm:pt modelId="{E3571936-BF9B-44C3-ABD9-B1689697B919}" type="pres">
      <dgm:prSet presAssocID="{1CBB8DE5-C4E2-430C-B9D8-E16F4F0B2490}" presName="conn2-1" presStyleLbl="parChTrans1D2" presStyleIdx="0" presStyleCnt="2"/>
      <dgm:spPr/>
      <dgm:t>
        <a:bodyPr/>
        <a:lstStyle/>
        <a:p>
          <a:endParaRPr lang="en-MY"/>
        </a:p>
      </dgm:t>
    </dgm:pt>
    <dgm:pt modelId="{2AEE845B-7EF3-41E0-8A2E-C7544505A291}" type="pres">
      <dgm:prSet presAssocID="{1CBB8DE5-C4E2-430C-B9D8-E16F4F0B2490}" presName="connTx" presStyleLbl="parChTrans1D2" presStyleIdx="0" presStyleCnt="2"/>
      <dgm:spPr/>
      <dgm:t>
        <a:bodyPr/>
        <a:lstStyle/>
        <a:p>
          <a:endParaRPr lang="en-MY"/>
        </a:p>
      </dgm:t>
    </dgm:pt>
    <dgm:pt modelId="{8B5231AA-4982-4C9F-8DD6-E2B0FFB5E207}" type="pres">
      <dgm:prSet presAssocID="{6B61C958-F4D7-41BD-8B30-DD0927F17AB8}" presName="root2" presStyleCnt="0"/>
      <dgm:spPr/>
    </dgm:pt>
    <dgm:pt modelId="{35D3C136-9C56-42C0-9219-EB004439C974}" type="pres">
      <dgm:prSet presAssocID="{6B61C958-F4D7-41BD-8B30-DD0927F17AB8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n-MY"/>
        </a:p>
      </dgm:t>
    </dgm:pt>
    <dgm:pt modelId="{06FA595C-D288-4B52-ABAB-C0D1F9EB6A67}" type="pres">
      <dgm:prSet presAssocID="{6B61C958-F4D7-41BD-8B30-DD0927F17AB8}" presName="level3hierChild" presStyleCnt="0"/>
      <dgm:spPr/>
    </dgm:pt>
    <dgm:pt modelId="{64517FAE-7DC3-460A-84D8-144114967F58}" type="pres">
      <dgm:prSet presAssocID="{743E2BA7-631E-48AB-A3C3-30B6D8E18469}" presName="conn2-1" presStyleLbl="parChTrans1D2" presStyleIdx="1" presStyleCnt="2"/>
      <dgm:spPr/>
      <dgm:t>
        <a:bodyPr/>
        <a:lstStyle/>
        <a:p>
          <a:endParaRPr lang="en-MY"/>
        </a:p>
      </dgm:t>
    </dgm:pt>
    <dgm:pt modelId="{BE5F04CD-D22D-476D-A82E-3C6C5D2689BD}" type="pres">
      <dgm:prSet presAssocID="{743E2BA7-631E-48AB-A3C3-30B6D8E18469}" presName="connTx" presStyleLbl="parChTrans1D2" presStyleIdx="1" presStyleCnt="2"/>
      <dgm:spPr/>
      <dgm:t>
        <a:bodyPr/>
        <a:lstStyle/>
        <a:p>
          <a:endParaRPr lang="en-MY"/>
        </a:p>
      </dgm:t>
    </dgm:pt>
    <dgm:pt modelId="{3CBEF744-0999-4A6E-907C-0BA7EE7DA541}" type="pres">
      <dgm:prSet presAssocID="{573B2763-559C-44A4-A239-1E49CE5C239D}" presName="root2" presStyleCnt="0"/>
      <dgm:spPr/>
    </dgm:pt>
    <dgm:pt modelId="{F28646DF-5D0B-4310-BF8B-56D246FD8CD4}" type="pres">
      <dgm:prSet presAssocID="{573B2763-559C-44A4-A239-1E49CE5C239D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n-MY"/>
        </a:p>
      </dgm:t>
    </dgm:pt>
    <dgm:pt modelId="{D1F800B0-39A5-491E-A83F-1098F21B280D}" type="pres">
      <dgm:prSet presAssocID="{573B2763-559C-44A4-A239-1E49CE5C239D}" presName="level3hierChild" presStyleCnt="0"/>
      <dgm:spPr/>
    </dgm:pt>
  </dgm:ptLst>
  <dgm:cxnLst>
    <dgm:cxn modelId="{73492DB2-BD67-40BC-8F61-54799F71AB31}" type="presOf" srcId="{1C743A54-A64D-4791-9F06-78C6D606ADD9}" destId="{ABCE9ECA-85AD-41A8-929F-F7D1A59AFC77}" srcOrd="0" destOrd="0" presId="urn:microsoft.com/office/officeart/2005/8/layout/hierarchy2"/>
    <dgm:cxn modelId="{318E33A5-7275-405F-8CC0-BFE2D2CE4E24}" srcId="{5AC09644-EA78-42EC-924B-8BAE19C5BE16}" destId="{6B61C958-F4D7-41BD-8B30-DD0927F17AB8}" srcOrd="0" destOrd="0" parTransId="{1CBB8DE5-C4E2-430C-B9D8-E16F4F0B2490}" sibTransId="{22E71BCE-1F8C-476F-B8B1-ABA6CB463253}"/>
    <dgm:cxn modelId="{C0408CBB-D237-41A5-B06F-0B3FBB771AFF}" type="presOf" srcId="{1CBB8DE5-C4E2-430C-B9D8-E16F4F0B2490}" destId="{E3571936-BF9B-44C3-ABD9-B1689697B919}" srcOrd="0" destOrd="0" presId="urn:microsoft.com/office/officeart/2005/8/layout/hierarchy2"/>
    <dgm:cxn modelId="{74CEBC4B-7419-40FB-9795-3ED248019FF4}" type="presOf" srcId="{5AC09644-EA78-42EC-924B-8BAE19C5BE16}" destId="{943E5957-E520-4A37-81A5-AD8E73B7F3E8}" srcOrd="0" destOrd="0" presId="urn:microsoft.com/office/officeart/2005/8/layout/hierarchy2"/>
    <dgm:cxn modelId="{14B91BBF-8BD6-4077-BDA0-6992BD95AFDB}" type="presOf" srcId="{743E2BA7-631E-48AB-A3C3-30B6D8E18469}" destId="{BE5F04CD-D22D-476D-A82E-3C6C5D2689BD}" srcOrd="1" destOrd="0" presId="urn:microsoft.com/office/officeart/2005/8/layout/hierarchy2"/>
    <dgm:cxn modelId="{FEE75BB7-CEB4-4844-8A9D-8956C0CB3386}" srcId="{1C743A54-A64D-4791-9F06-78C6D606ADD9}" destId="{5AC09644-EA78-42EC-924B-8BAE19C5BE16}" srcOrd="0" destOrd="0" parTransId="{50D051DA-C36E-4CB4-9182-9B310846B1A5}" sibTransId="{F5270E2B-4ABD-46D6-9999-1AF5EC9D130F}"/>
    <dgm:cxn modelId="{9061C340-AB43-48E3-B0E4-2A474621555C}" type="presOf" srcId="{743E2BA7-631E-48AB-A3C3-30B6D8E18469}" destId="{64517FAE-7DC3-460A-84D8-144114967F58}" srcOrd="0" destOrd="0" presId="urn:microsoft.com/office/officeart/2005/8/layout/hierarchy2"/>
    <dgm:cxn modelId="{3408EDFC-EE74-4478-99CB-7D399E78FFA4}" type="presOf" srcId="{573B2763-559C-44A4-A239-1E49CE5C239D}" destId="{F28646DF-5D0B-4310-BF8B-56D246FD8CD4}" srcOrd="0" destOrd="0" presId="urn:microsoft.com/office/officeart/2005/8/layout/hierarchy2"/>
    <dgm:cxn modelId="{31336066-CC38-4F04-9F2F-425E9D12399D}" type="presOf" srcId="{6B61C958-F4D7-41BD-8B30-DD0927F17AB8}" destId="{35D3C136-9C56-42C0-9219-EB004439C974}" srcOrd="0" destOrd="0" presId="urn:microsoft.com/office/officeart/2005/8/layout/hierarchy2"/>
    <dgm:cxn modelId="{DF89A073-BE97-45A2-884D-BC6E5656C6D2}" type="presOf" srcId="{1CBB8DE5-C4E2-430C-B9D8-E16F4F0B2490}" destId="{2AEE845B-7EF3-41E0-8A2E-C7544505A291}" srcOrd="1" destOrd="0" presId="urn:microsoft.com/office/officeart/2005/8/layout/hierarchy2"/>
    <dgm:cxn modelId="{31705A65-D973-451E-8132-9FC9261E1B10}" srcId="{5AC09644-EA78-42EC-924B-8BAE19C5BE16}" destId="{573B2763-559C-44A4-A239-1E49CE5C239D}" srcOrd="1" destOrd="0" parTransId="{743E2BA7-631E-48AB-A3C3-30B6D8E18469}" sibTransId="{C7670C15-D735-4C9E-9DBA-BB117A50E65F}"/>
    <dgm:cxn modelId="{FBC64D43-6B14-4E17-B243-751B0F1D3DA8}" type="presParOf" srcId="{ABCE9ECA-85AD-41A8-929F-F7D1A59AFC77}" destId="{259BEB9E-B459-45A3-AFF8-96BF535CA3FF}" srcOrd="0" destOrd="0" presId="urn:microsoft.com/office/officeart/2005/8/layout/hierarchy2"/>
    <dgm:cxn modelId="{FBDBC29F-43C5-46C5-BA46-60C26539DE3F}" type="presParOf" srcId="{259BEB9E-B459-45A3-AFF8-96BF535CA3FF}" destId="{943E5957-E520-4A37-81A5-AD8E73B7F3E8}" srcOrd="0" destOrd="0" presId="urn:microsoft.com/office/officeart/2005/8/layout/hierarchy2"/>
    <dgm:cxn modelId="{27AD8312-D768-483D-A4BA-AA359971CDC1}" type="presParOf" srcId="{259BEB9E-B459-45A3-AFF8-96BF535CA3FF}" destId="{A1760F7B-DA17-4715-8979-017A664CD327}" srcOrd="1" destOrd="0" presId="urn:microsoft.com/office/officeart/2005/8/layout/hierarchy2"/>
    <dgm:cxn modelId="{2174FD9A-3E7E-4C80-B1FF-7FCC3B07F8DF}" type="presParOf" srcId="{A1760F7B-DA17-4715-8979-017A664CD327}" destId="{E3571936-BF9B-44C3-ABD9-B1689697B919}" srcOrd="0" destOrd="0" presId="urn:microsoft.com/office/officeart/2005/8/layout/hierarchy2"/>
    <dgm:cxn modelId="{8BEF4CC0-09A4-4ABB-BF03-A895B698B075}" type="presParOf" srcId="{E3571936-BF9B-44C3-ABD9-B1689697B919}" destId="{2AEE845B-7EF3-41E0-8A2E-C7544505A291}" srcOrd="0" destOrd="0" presId="urn:microsoft.com/office/officeart/2005/8/layout/hierarchy2"/>
    <dgm:cxn modelId="{DD829F6A-DD99-46D4-AA59-A603761BBC60}" type="presParOf" srcId="{A1760F7B-DA17-4715-8979-017A664CD327}" destId="{8B5231AA-4982-4C9F-8DD6-E2B0FFB5E207}" srcOrd="1" destOrd="0" presId="urn:microsoft.com/office/officeart/2005/8/layout/hierarchy2"/>
    <dgm:cxn modelId="{D0EE1A2C-55DD-4A6B-8C78-E1CC5DA125C5}" type="presParOf" srcId="{8B5231AA-4982-4C9F-8DD6-E2B0FFB5E207}" destId="{35D3C136-9C56-42C0-9219-EB004439C974}" srcOrd="0" destOrd="0" presId="urn:microsoft.com/office/officeart/2005/8/layout/hierarchy2"/>
    <dgm:cxn modelId="{524ED4F4-1E31-4746-9233-FA5BCA34BD0D}" type="presParOf" srcId="{8B5231AA-4982-4C9F-8DD6-E2B0FFB5E207}" destId="{06FA595C-D288-4B52-ABAB-C0D1F9EB6A67}" srcOrd="1" destOrd="0" presId="urn:microsoft.com/office/officeart/2005/8/layout/hierarchy2"/>
    <dgm:cxn modelId="{D83F2CDC-B4E8-4D08-BD20-72CC7B568124}" type="presParOf" srcId="{A1760F7B-DA17-4715-8979-017A664CD327}" destId="{64517FAE-7DC3-460A-84D8-144114967F58}" srcOrd="2" destOrd="0" presId="urn:microsoft.com/office/officeart/2005/8/layout/hierarchy2"/>
    <dgm:cxn modelId="{44DD87F8-0932-4867-9033-816C8BCBD119}" type="presParOf" srcId="{64517FAE-7DC3-460A-84D8-144114967F58}" destId="{BE5F04CD-D22D-476D-A82E-3C6C5D2689BD}" srcOrd="0" destOrd="0" presId="urn:microsoft.com/office/officeart/2005/8/layout/hierarchy2"/>
    <dgm:cxn modelId="{82B49AD2-4A53-48AB-9119-34F8FE5B8011}" type="presParOf" srcId="{A1760F7B-DA17-4715-8979-017A664CD327}" destId="{3CBEF744-0999-4A6E-907C-0BA7EE7DA541}" srcOrd="3" destOrd="0" presId="urn:microsoft.com/office/officeart/2005/8/layout/hierarchy2"/>
    <dgm:cxn modelId="{85F7EA2F-62C4-46A9-8AEB-FF7D8D1855BB}" type="presParOf" srcId="{3CBEF744-0999-4A6E-907C-0BA7EE7DA541}" destId="{F28646DF-5D0B-4310-BF8B-56D246FD8CD4}" srcOrd="0" destOrd="0" presId="urn:microsoft.com/office/officeart/2005/8/layout/hierarchy2"/>
    <dgm:cxn modelId="{33F27304-D2BA-4213-9634-533745CE8888}" type="presParOf" srcId="{3CBEF744-0999-4A6E-907C-0BA7EE7DA541}" destId="{D1F800B0-39A5-491E-A83F-1098F21B280D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3E5957-E520-4A37-81A5-AD8E73B7F3E8}">
      <dsp:nvSpPr>
        <dsp:cNvPr id="0" name=""/>
        <dsp:cNvSpPr/>
      </dsp:nvSpPr>
      <dsp:spPr>
        <a:xfrm>
          <a:off x="5681" y="1799883"/>
          <a:ext cx="3025601" cy="151280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MY" sz="4800" kern="1200" dirty="0"/>
        </a:p>
      </dsp:txBody>
      <dsp:txXfrm>
        <a:off x="49989" y="1844191"/>
        <a:ext cx="2936985" cy="1424184"/>
      </dsp:txXfrm>
    </dsp:sp>
    <dsp:sp modelId="{E3571936-BF9B-44C3-ABD9-B1689697B919}">
      <dsp:nvSpPr>
        <dsp:cNvPr id="0" name=""/>
        <dsp:cNvSpPr/>
      </dsp:nvSpPr>
      <dsp:spPr>
        <a:xfrm rot="19457599">
          <a:off x="2891195" y="2094722"/>
          <a:ext cx="1490416" cy="53261"/>
        </a:xfrm>
        <a:custGeom>
          <a:avLst/>
          <a:gdLst/>
          <a:ahLst/>
          <a:cxnLst/>
          <a:rect l="0" t="0" r="0" b="0"/>
          <a:pathLst>
            <a:path>
              <a:moveTo>
                <a:pt x="0" y="26630"/>
              </a:moveTo>
              <a:lnTo>
                <a:pt x="1490416" y="2663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MY" sz="500" kern="1200"/>
        </a:p>
      </dsp:txBody>
      <dsp:txXfrm>
        <a:off x="3599143" y="2084093"/>
        <a:ext cx="74520" cy="74520"/>
      </dsp:txXfrm>
    </dsp:sp>
    <dsp:sp modelId="{35D3C136-9C56-42C0-9219-EB004439C974}">
      <dsp:nvSpPr>
        <dsp:cNvPr id="0" name=""/>
        <dsp:cNvSpPr/>
      </dsp:nvSpPr>
      <dsp:spPr>
        <a:xfrm>
          <a:off x="4241524" y="930023"/>
          <a:ext cx="3025601" cy="151280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kern="1200" dirty="0" smtClean="0"/>
            <a:t>Anti-Heat</a:t>
          </a:r>
          <a:endParaRPr lang="en-MY" sz="4800" kern="1200" dirty="0"/>
        </a:p>
      </dsp:txBody>
      <dsp:txXfrm>
        <a:off x="4285832" y="974331"/>
        <a:ext cx="2936985" cy="1424184"/>
      </dsp:txXfrm>
    </dsp:sp>
    <dsp:sp modelId="{64517FAE-7DC3-460A-84D8-144114967F58}">
      <dsp:nvSpPr>
        <dsp:cNvPr id="0" name=""/>
        <dsp:cNvSpPr/>
      </dsp:nvSpPr>
      <dsp:spPr>
        <a:xfrm rot="2142401">
          <a:off x="2891195" y="2964583"/>
          <a:ext cx="1490416" cy="53261"/>
        </a:xfrm>
        <a:custGeom>
          <a:avLst/>
          <a:gdLst/>
          <a:ahLst/>
          <a:cxnLst/>
          <a:rect l="0" t="0" r="0" b="0"/>
          <a:pathLst>
            <a:path>
              <a:moveTo>
                <a:pt x="0" y="26630"/>
              </a:moveTo>
              <a:lnTo>
                <a:pt x="1490416" y="2663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MY" sz="500" kern="1200"/>
        </a:p>
      </dsp:txBody>
      <dsp:txXfrm>
        <a:off x="3599143" y="2953953"/>
        <a:ext cx="74520" cy="74520"/>
      </dsp:txXfrm>
    </dsp:sp>
    <dsp:sp modelId="{F28646DF-5D0B-4310-BF8B-56D246FD8CD4}">
      <dsp:nvSpPr>
        <dsp:cNvPr id="0" name=""/>
        <dsp:cNvSpPr/>
      </dsp:nvSpPr>
      <dsp:spPr>
        <a:xfrm>
          <a:off x="4241524" y="2669744"/>
          <a:ext cx="3025601" cy="151280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kern="1200" dirty="0" smtClean="0"/>
            <a:t>Smart Technology</a:t>
          </a:r>
          <a:endParaRPr lang="en-MY" sz="4800" kern="1200" dirty="0"/>
        </a:p>
      </dsp:txBody>
      <dsp:txXfrm>
        <a:off x="4285832" y="2714052"/>
        <a:ext cx="2936985" cy="14241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BF733D-0563-41FB-8461-1B4107C93EAE}" type="datetimeFigureOut">
              <a:rPr lang="en-US" smtClean="0"/>
              <a:t>5/25/2014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975" y="4759325"/>
            <a:ext cx="5510213" cy="4510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2075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01D64E-E9A3-47F6-BC9F-B93FE12E0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265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6BF3C-6EF0-4D58-A32B-10612BF7D4AA}" type="datetimeFigureOut">
              <a:rPr lang="en-US" smtClean="0"/>
              <a:pPr/>
              <a:t>5/25/2014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3C95-8D63-4BE4-A187-39C1C7FF11F9}" type="slidenum">
              <a:rPr lang="en-MY" smtClean="0"/>
              <a:pPr/>
              <a:t>‹#›</a:t>
            </a:fld>
            <a:endParaRPr lang="en-MY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6BF3C-6EF0-4D58-A32B-10612BF7D4AA}" type="datetimeFigureOut">
              <a:rPr lang="en-US" smtClean="0"/>
              <a:pPr/>
              <a:t>5/25/2014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3C95-8D63-4BE4-A187-39C1C7FF11F9}" type="slidenum">
              <a:rPr lang="en-MY" smtClean="0"/>
              <a:pPr/>
              <a:t>‹#›</a:t>
            </a:fld>
            <a:endParaRPr lang="en-MY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6BF3C-6EF0-4D58-A32B-10612BF7D4AA}" type="datetimeFigureOut">
              <a:rPr lang="en-US" smtClean="0"/>
              <a:pPr/>
              <a:t>5/25/2014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3C95-8D63-4BE4-A187-39C1C7FF11F9}" type="slidenum">
              <a:rPr lang="en-MY" smtClean="0"/>
              <a:pPr/>
              <a:t>‹#›</a:t>
            </a:fld>
            <a:endParaRPr lang="en-MY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6BF3C-6EF0-4D58-A32B-10612BF7D4AA}" type="datetimeFigureOut">
              <a:rPr lang="en-US" smtClean="0"/>
              <a:pPr/>
              <a:t>5/25/2014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3C95-8D63-4BE4-A187-39C1C7FF11F9}" type="slidenum">
              <a:rPr lang="en-MY" smtClean="0"/>
              <a:pPr/>
              <a:t>‹#›</a:t>
            </a:fld>
            <a:endParaRPr lang="en-MY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6BF3C-6EF0-4D58-A32B-10612BF7D4AA}" type="datetimeFigureOut">
              <a:rPr lang="en-US" smtClean="0"/>
              <a:pPr/>
              <a:t>5/25/2014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3C95-8D63-4BE4-A187-39C1C7FF11F9}" type="slidenum">
              <a:rPr lang="en-MY" smtClean="0"/>
              <a:pPr/>
              <a:t>‹#›</a:t>
            </a:fld>
            <a:endParaRPr lang="en-MY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6BF3C-6EF0-4D58-A32B-10612BF7D4AA}" type="datetimeFigureOut">
              <a:rPr lang="en-US" smtClean="0"/>
              <a:pPr/>
              <a:t>5/25/2014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3C95-8D63-4BE4-A187-39C1C7FF11F9}" type="slidenum">
              <a:rPr lang="en-MY" smtClean="0"/>
              <a:pPr/>
              <a:t>‹#›</a:t>
            </a:fld>
            <a:endParaRPr lang="en-MY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6BF3C-6EF0-4D58-A32B-10612BF7D4AA}" type="datetimeFigureOut">
              <a:rPr lang="en-US" smtClean="0"/>
              <a:pPr/>
              <a:t>5/25/2014</a:t>
            </a:fld>
            <a:endParaRPr lang="en-M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3C95-8D63-4BE4-A187-39C1C7FF11F9}" type="slidenum">
              <a:rPr lang="en-MY" smtClean="0"/>
              <a:pPr/>
              <a:t>‹#›</a:t>
            </a:fld>
            <a:endParaRPr lang="en-MY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6BF3C-6EF0-4D58-A32B-10612BF7D4AA}" type="datetimeFigureOut">
              <a:rPr lang="en-US" smtClean="0"/>
              <a:pPr/>
              <a:t>5/25/2014</a:t>
            </a:fld>
            <a:endParaRPr lang="en-M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3C95-8D63-4BE4-A187-39C1C7FF11F9}" type="slidenum">
              <a:rPr lang="en-MY" smtClean="0"/>
              <a:pPr/>
              <a:t>‹#›</a:t>
            </a:fld>
            <a:endParaRPr lang="en-MY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6BF3C-6EF0-4D58-A32B-10612BF7D4AA}" type="datetimeFigureOut">
              <a:rPr lang="en-US" smtClean="0"/>
              <a:pPr/>
              <a:t>5/25/2014</a:t>
            </a:fld>
            <a:endParaRPr lang="en-MY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3C95-8D63-4BE4-A187-39C1C7FF11F9}" type="slidenum">
              <a:rPr lang="en-MY" smtClean="0"/>
              <a:pPr/>
              <a:t>‹#›</a:t>
            </a:fld>
            <a:endParaRPr lang="en-MY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6BF3C-6EF0-4D58-A32B-10612BF7D4AA}" type="datetimeFigureOut">
              <a:rPr lang="en-US" smtClean="0"/>
              <a:pPr/>
              <a:t>5/25/2014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3C95-8D63-4BE4-A187-39C1C7FF11F9}" type="slidenum">
              <a:rPr lang="en-MY" smtClean="0"/>
              <a:pPr/>
              <a:t>‹#›</a:t>
            </a:fld>
            <a:endParaRPr lang="en-MY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M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6BF3C-6EF0-4D58-A32B-10612BF7D4AA}" type="datetimeFigureOut">
              <a:rPr lang="en-US" smtClean="0"/>
              <a:pPr/>
              <a:t>5/25/2014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3C95-8D63-4BE4-A187-39C1C7FF11F9}" type="slidenum">
              <a:rPr lang="en-MY" smtClean="0"/>
              <a:pPr/>
              <a:t>‹#›</a:t>
            </a:fld>
            <a:endParaRPr lang="en-MY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B6BF3C-6EF0-4D58-A32B-10612BF7D4AA}" type="datetimeFigureOut">
              <a:rPr lang="en-US" smtClean="0"/>
              <a:pPr/>
              <a:t>5/25/2014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CB3C95-8D63-4BE4-A187-39C1C7FF11F9}" type="slidenum">
              <a:rPr lang="en-MY" smtClean="0"/>
              <a:pPr/>
              <a:t>‹#›</a:t>
            </a:fld>
            <a:endParaRPr lang="en-MY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36512" y="4365104"/>
            <a:ext cx="4608512" cy="252028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8" name="Rectangle 7"/>
          <p:cNvSpPr/>
          <p:nvPr/>
        </p:nvSpPr>
        <p:spPr>
          <a:xfrm>
            <a:off x="4572000" y="4365104"/>
            <a:ext cx="4572000" cy="252028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9" name="Rectangle 8"/>
          <p:cNvSpPr/>
          <p:nvPr/>
        </p:nvSpPr>
        <p:spPr>
          <a:xfrm>
            <a:off x="4572000" y="1844824"/>
            <a:ext cx="4572000" cy="252028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7" name="Rectangle 6"/>
          <p:cNvSpPr/>
          <p:nvPr/>
        </p:nvSpPr>
        <p:spPr>
          <a:xfrm>
            <a:off x="-36512" y="1844824"/>
            <a:ext cx="4608512" cy="252028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27384"/>
            <a:ext cx="9144000" cy="1944216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b="1" dirty="0" smtClean="0"/>
              <a:t>            </a:t>
            </a:r>
            <a:endParaRPr lang="en-MY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429000"/>
            <a:ext cx="5715000" cy="1800200"/>
          </a:xfrm>
          <a:solidFill>
            <a:schemeClr val="tx2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en-US" b="1" i="1" dirty="0" smtClean="0">
                <a:solidFill>
                  <a:schemeClr val="bg1"/>
                </a:solidFill>
              </a:rPr>
              <a:t>The Most Effective </a:t>
            </a:r>
          </a:p>
          <a:p>
            <a:r>
              <a:rPr lang="en-US" b="1" i="1" dirty="0" smtClean="0">
                <a:solidFill>
                  <a:schemeClr val="bg1"/>
                </a:solidFill>
              </a:rPr>
              <a:t>Complete Energy Saving Concept</a:t>
            </a:r>
          </a:p>
          <a:p>
            <a:r>
              <a:rPr lang="en-US" b="1" i="1" dirty="0" smtClean="0">
                <a:solidFill>
                  <a:schemeClr val="bg1"/>
                </a:solidFill>
              </a:rPr>
              <a:t>In The Market Today</a:t>
            </a: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3658583" y="304800"/>
            <a:ext cx="1980728" cy="885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dk1">
                    <a:lumMod val="0"/>
                    <a:lumOff val="0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pPr>
              <a:lnSpc>
                <a:spcPct val="118000"/>
              </a:lnSpc>
              <a:spcAft>
                <a:spcPts val="600"/>
              </a:spcAft>
            </a:pPr>
            <a:r>
              <a:rPr lang="en-US" sz="4800" i="1" kern="1400" dirty="0" err="1" smtClean="0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000000"/>
                </a:solidFill>
                <a:effectLst>
                  <a:glow rad="38100">
                    <a:srgbClr val="5B9BD5">
                      <a:alpha val="39000"/>
                    </a:srgb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Saf</a:t>
            </a:r>
            <a:r>
              <a:rPr lang="en-US" sz="3600" b="1" kern="1400" dirty="0" err="1" smtClean="0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538135"/>
                </a:solidFill>
                <a:effectLst>
                  <a:glow rad="38100">
                    <a:srgbClr val="5B9BD5">
                      <a:alpha val="39000"/>
                    </a:srgb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ECO</a:t>
            </a:r>
            <a:r>
              <a:rPr lang="en-US" sz="3600" b="1" kern="1400" dirty="0" smtClean="0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538135"/>
                </a:solidFill>
                <a:effectLst>
                  <a:glow rad="38100">
                    <a:srgbClr val="5B9BD5">
                      <a:alpha val="39000"/>
                    </a:srgb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2400" b="1" kern="1400" dirty="0" smtClean="0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538135"/>
                </a:solidFill>
                <a:effectLst>
                  <a:glow rad="38100">
                    <a:srgbClr val="5B9BD5">
                      <a:alpha val="39000"/>
                    </a:srgb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®</a:t>
            </a:r>
            <a:endParaRPr lang="en-MY" sz="2400" kern="14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52320" y="921603"/>
            <a:ext cx="1691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by    </a:t>
            </a:r>
            <a:r>
              <a:rPr lang="en-US" sz="4800" b="1" dirty="0" smtClean="0">
                <a:solidFill>
                  <a:srgbClr val="FF0000"/>
                </a:solidFill>
                <a:ea typeface="Meiryo" panose="020B0604030504040204" pitchFamily="34" charset="-128"/>
                <a:cs typeface="Meiryo" panose="020B0604030504040204" pitchFamily="34" charset="-128"/>
              </a:rPr>
              <a:t>m</a:t>
            </a:r>
            <a:r>
              <a:rPr lang="en-US" sz="3600" b="1" dirty="0" smtClean="0">
                <a:solidFill>
                  <a:srgbClr val="FF0000"/>
                </a:solidFill>
                <a:ea typeface="Meiryo" panose="020B0604030504040204" pitchFamily="34" charset="-128"/>
                <a:cs typeface="Meiryo" panose="020B0604030504040204" pitchFamily="34" charset="-128"/>
              </a:rPr>
              <a:t>10</a:t>
            </a:r>
            <a:endParaRPr lang="en-MY" sz="3600" b="1" dirty="0">
              <a:solidFill>
                <a:srgbClr val="FF0000"/>
              </a:solidFill>
              <a:ea typeface="Meiryo" panose="020B0604030504040204" pitchFamily="34" charset="-128"/>
              <a:cs typeface="Meiryo" panose="020B0604030504040204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 descr="http://www.kristalbond.com/products/images/pfm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420888"/>
            <a:ext cx="4119568" cy="714380"/>
          </a:xfrm>
          <a:prstGeom prst="rect">
            <a:avLst/>
          </a:prstGeom>
          <a:noFill/>
        </p:spPr>
      </p:pic>
      <p:pic>
        <p:nvPicPr>
          <p:cNvPr id="16386" name="Picture 2" descr="http://www.kristalbond.com/products/images/perform_3new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042" y="4214819"/>
            <a:ext cx="5786478" cy="2500330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611560" y="3212976"/>
            <a:ext cx="78488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MY" b="1" dirty="0" smtClean="0"/>
              <a:t>2-3ºC reduction in temperature can save up to 20% on electrical consumption </a:t>
            </a:r>
            <a:br>
              <a:rPr lang="en-MY" b="1" dirty="0" smtClean="0"/>
            </a:br>
            <a:r>
              <a:rPr lang="en-MY" b="1" dirty="0" smtClean="0"/>
              <a:t/>
            </a:r>
            <a:br>
              <a:rPr lang="en-MY" b="1" dirty="0" smtClean="0"/>
            </a:br>
            <a:r>
              <a:rPr lang="en-MY" b="1" dirty="0" smtClean="0"/>
              <a:t>Reduce an estimate of 5.6kgm² /annum of CO</a:t>
            </a:r>
            <a:r>
              <a:rPr lang="en-MY" b="1" baseline="-25000" dirty="0" smtClean="0"/>
              <a:t>2</a:t>
            </a:r>
            <a:r>
              <a:rPr lang="en-MY" b="1" dirty="0" smtClean="0"/>
              <a:t> </a:t>
            </a:r>
            <a:r>
              <a:rPr lang="en-MY" b="1" dirty="0" err="1" smtClean="0"/>
              <a:t>emmission</a:t>
            </a:r>
            <a:r>
              <a:rPr lang="en-MY" b="1" dirty="0" smtClean="0"/>
              <a:t>.</a:t>
            </a:r>
            <a:endParaRPr lang="en-MY" dirty="0"/>
          </a:p>
        </p:txBody>
      </p:sp>
      <p:sp>
        <p:nvSpPr>
          <p:cNvPr id="6" name="Rectangle 5"/>
          <p:cNvSpPr/>
          <p:nvPr/>
        </p:nvSpPr>
        <p:spPr>
          <a:xfrm>
            <a:off x="0" y="6381327"/>
            <a:ext cx="1259631" cy="600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8000"/>
              </a:lnSpc>
              <a:spcAft>
                <a:spcPts val="600"/>
              </a:spcAft>
            </a:pPr>
            <a:r>
              <a:rPr lang="en-US" sz="2800" i="1" kern="1400" dirty="0" err="1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000000"/>
                </a:solidFill>
                <a:effectLst>
                  <a:glow rad="38100">
                    <a:srgbClr val="5B9BD5">
                      <a:alpha val="39000"/>
                    </a:srgb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Saf</a:t>
            </a:r>
            <a:r>
              <a:rPr lang="en-US" b="1" kern="1400" dirty="0" err="1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538135"/>
                </a:solidFill>
                <a:effectLst>
                  <a:glow rad="38100">
                    <a:srgbClr val="5B9BD5">
                      <a:alpha val="39000"/>
                    </a:srgb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ECO</a:t>
            </a:r>
            <a:r>
              <a:rPr lang="en-US" b="1" kern="1400" dirty="0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538135"/>
                </a:solidFill>
                <a:effectLst>
                  <a:glow rad="38100">
                    <a:srgbClr val="5B9BD5">
                      <a:alpha val="39000"/>
                    </a:srgb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1200" b="1" kern="1400" dirty="0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538135"/>
                </a:solidFill>
                <a:effectLst>
                  <a:glow rad="38100">
                    <a:srgbClr val="5B9BD5">
                      <a:alpha val="39000"/>
                    </a:srgb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®</a:t>
            </a:r>
            <a:endParaRPr lang="en-MY" sz="1200" kern="14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3200" i="1" kern="1400" dirty="0" err="1" smtClean="0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000000"/>
                </a:solidFill>
                <a:effectLst>
                  <a:glow rad="38100">
                    <a:srgbClr val="5B9BD5">
                      <a:alpha val="39000"/>
                    </a:srgb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Saf</a:t>
            </a:r>
            <a:r>
              <a:rPr lang="en-US" sz="2400" b="1" kern="1400" dirty="0" err="1" smtClean="0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538135"/>
                </a:solidFill>
                <a:effectLst>
                  <a:glow rad="38100">
                    <a:srgbClr val="5B9BD5">
                      <a:alpha val="39000"/>
                    </a:srgb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ECO</a:t>
            </a:r>
            <a:r>
              <a:rPr lang="en-US" sz="3200" b="1" kern="1400" dirty="0" smtClean="0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538135"/>
                </a:solidFill>
                <a:effectLst>
                  <a:glow rad="38100">
                    <a:srgbClr val="5B9BD5">
                      <a:alpha val="39000"/>
                    </a:srgb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</a:rPr>
              <a:t>KB90s</a:t>
            </a:r>
            <a:endParaRPr lang="en-MY" sz="3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3568" y="1484784"/>
            <a:ext cx="5112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</a:rPr>
              <a:t>Super Savings!</a:t>
            </a:r>
            <a:endParaRPr lang="en-MY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048201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 descr="http://www.kristalbond.com/products/images/pfm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924944"/>
            <a:ext cx="2767019" cy="785818"/>
          </a:xfrm>
          <a:prstGeom prst="rect">
            <a:avLst/>
          </a:prstGeom>
          <a:noFill/>
        </p:spPr>
      </p:pic>
      <p:pic>
        <p:nvPicPr>
          <p:cNvPr id="17410" name="Picture 2" descr="http://www.kristalbond.com/products/images/perform_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1772816"/>
            <a:ext cx="2000264" cy="221457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590282" y="4077072"/>
            <a:ext cx="679003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MY" b="1" dirty="0" smtClean="0"/>
              <a:t>KB90s is formulated to block off 99 % of the sun's UVA and UVB to:</a:t>
            </a:r>
            <a:br>
              <a:rPr lang="en-MY" b="1" dirty="0" smtClean="0"/>
            </a:br>
            <a:r>
              <a:rPr lang="en-MY" dirty="0" smtClean="0"/>
              <a:t>• Protect from skin pigmentation and skin cancer.</a:t>
            </a:r>
            <a:br>
              <a:rPr lang="en-MY" dirty="0" smtClean="0"/>
            </a:br>
            <a:r>
              <a:rPr lang="en-MY" dirty="0" smtClean="0"/>
              <a:t>• Keep your furniture, displays and valuables from accelerated fading and ageing.</a:t>
            </a:r>
            <a:br>
              <a:rPr lang="en-MY" dirty="0" smtClean="0"/>
            </a:br>
            <a:r>
              <a:rPr lang="en-MY" dirty="0" smtClean="0"/>
              <a:t>• Keep out insects that are attracted to UV emitting from indoor lights.</a:t>
            </a:r>
            <a:endParaRPr lang="en-MY" dirty="0"/>
          </a:p>
        </p:txBody>
      </p:sp>
      <p:sp>
        <p:nvSpPr>
          <p:cNvPr id="6" name="Rectangle 5"/>
          <p:cNvSpPr/>
          <p:nvPr/>
        </p:nvSpPr>
        <p:spPr>
          <a:xfrm>
            <a:off x="0" y="6381327"/>
            <a:ext cx="1259631" cy="600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8000"/>
              </a:lnSpc>
              <a:spcAft>
                <a:spcPts val="600"/>
              </a:spcAft>
            </a:pPr>
            <a:r>
              <a:rPr lang="en-US" sz="2800" i="1" kern="1400" dirty="0" err="1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000000"/>
                </a:solidFill>
                <a:effectLst>
                  <a:glow rad="38100">
                    <a:srgbClr val="5B9BD5">
                      <a:alpha val="39000"/>
                    </a:srgb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Saf</a:t>
            </a:r>
            <a:r>
              <a:rPr lang="en-US" b="1" kern="1400" dirty="0" err="1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538135"/>
                </a:solidFill>
                <a:effectLst>
                  <a:glow rad="38100">
                    <a:srgbClr val="5B9BD5">
                      <a:alpha val="39000"/>
                    </a:srgb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ECO</a:t>
            </a:r>
            <a:r>
              <a:rPr lang="en-US" b="1" kern="1400" dirty="0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538135"/>
                </a:solidFill>
                <a:effectLst>
                  <a:glow rad="38100">
                    <a:srgbClr val="5B9BD5">
                      <a:alpha val="39000"/>
                    </a:srgb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1200" b="1" kern="1400" dirty="0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538135"/>
                </a:solidFill>
                <a:effectLst>
                  <a:glow rad="38100">
                    <a:srgbClr val="5B9BD5">
                      <a:alpha val="39000"/>
                    </a:srgb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®</a:t>
            </a:r>
            <a:endParaRPr lang="en-MY" sz="1200" kern="14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0"/>
            <a:ext cx="9144000" cy="105273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400" cap="none" spc="0" normalizeH="0" baseline="0" noProof="0" dirty="0" err="1" smtClean="0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000000"/>
                </a:solidFill>
                <a:effectLst>
                  <a:glow rad="38100">
                    <a:srgbClr val="5B9BD5">
                      <a:alpha val="39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j-cs"/>
              </a:rPr>
              <a:t>Saf</a:t>
            </a:r>
            <a:r>
              <a:rPr kumimoji="0" lang="en-US" sz="2400" b="1" i="0" u="none" strike="noStrike" kern="1400" cap="none" spc="0" normalizeH="0" baseline="0" noProof="0" dirty="0" err="1" smtClean="0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538135"/>
                </a:solidFill>
                <a:effectLst>
                  <a:glow rad="38100">
                    <a:srgbClr val="5B9BD5">
                      <a:alpha val="39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j-cs"/>
              </a:rPr>
              <a:t>ECO</a:t>
            </a:r>
            <a:r>
              <a:rPr kumimoji="0" lang="en-US" sz="3200" b="1" i="0" u="none" strike="noStrike" kern="1400" cap="none" spc="0" normalizeH="0" baseline="0" noProof="0" dirty="0" smtClean="0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538135"/>
                </a:solidFill>
                <a:effectLst>
                  <a:glow rad="38100">
                    <a:srgbClr val="5B9BD5">
                      <a:alpha val="39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j-cs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KB90s</a:t>
            </a:r>
            <a:endParaRPr kumimoji="0" lang="en-MY" sz="32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9552" y="1700808"/>
            <a:ext cx="3096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</a:rPr>
              <a:t>Super Protection!</a:t>
            </a:r>
            <a:endParaRPr lang="en-MY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909627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 descr="http://www.kristalbond.com/products/images/pfm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266" y="2517649"/>
            <a:ext cx="3727702" cy="786481"/>
          </a:xfrm>
          <a:prstGeom prst="rect">
            <a:avLst/>
          </a:prstGeom>
          <a:noFill/>
        </p:spPr>
      </p:pic>
      <p:pic>
        <p:nvPicPr>
          <p:cNvPr id="20482" name="Picture 2" descr="http://www.kristalbond.com/products/images/viaiblelight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880852"/>
            <a:ext cx="4428586" cy="2834295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611560" y="3358733"/>
            <a:ext cx="7776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MY" dirty="0" smtClean="0"/>
              <a:t>A colourless and ultra clear coating, KB90s reduces reflection on glass due to its crystal like nature.</a:t>
            </a:r>
            <a:endParaRPr lang="en-MY" dirty="0"/>
          </a:p>
        </p:txBody>
      </p:sp>
      <p:sp>
        <p:nvSpPr>
          <p:cNvPr id="12" name="Rectangle 11"/>
          <p:cNvSpPr/>
          <p:nvPr/>
        </p:nvSpPr>
        <p:spPr>
          <a:xfrm>
            <a:off x="611560" y="4205987"/>
            <a:ext cx="381642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MY" dirty="0" smtClean="0"/>
              <a:t> Only 7 microns thin with a low haze level of 0.8, KB90s owes its super transparency to nanotechnology. </a:t>
            </a:r>
          </a:p>
          <a:p>
            <a:endParaRPr lang="en-MY" dirty="0" smtClean="0"/>
          </a:p>
          <a:p>
            <a:pPr>
              <a:buFont typeface="Arial" pitchFamily="34" charset="0"/>
              <a:buChar char="•"/>
            </a:pPr>
            <a:r>
              <a:rPr lang="en-MY" dirty="0"/>
              <a:t> </a:t>
            </a:r>
            <a:r>
              <a:rPr lang="en-MY" dirty="0" smtClean="0"/>
              <a:t>Colourless, KB90s preserves your window's originality, keeping it clear without any distortion.</a:t>
            </a:r>
            <a:endParaRPr lang="en-MY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3200" i="1" kern="1400" dirty="0" err="1" smtClean="0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000000"/>
                </a:solidFill>
                <a:effectLst>
                  <a:glow rad="38100">
                    <a:srgbClr val="5B9BD5">
                      <a:alpha val="39000"/>
                    </a:srgb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Saf</a:t>
            </a:r>
            <a:r>
              <a:rPr lang="en-US" sz="2400" b="1" kern="1400" dirty="0" err="1" smtClean="0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538135"/>
                </a:solidFill>
                <a:effectLst>
                  <a:glow rad="38100">
                    <a:srgbClr val="5B9BD5">
                      <a:alpha val="39000"/>
                    </a:srgb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ECO</a:t>
            </a:r>
            <a:r>
              <a:rPr lang="en-US" sz="3200" b="1" kern="1400" dirty="0" smtClean="0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538135"/>
                </a:solidFill>
                <a:effectLst>
                  <a:glow rad="38100">
                    <a:srgbClr val="5B9BD5">
                      <a:alpha val="39000"/>
                    </a:srgb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</a:rPr>
              <a:t>KB90s</a:t>
            </a:r>
            <a:endParaRPr lang="en-MY" sz="3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381327"/>
            <a:ext cx="1259631" cy="600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8000"/>
              </a:lnSpc>
              <a:spcAft>
                <a:spcPts val="600"/>
              </a:spcAft>
            </a:pPr>
            <a:r>
              <a:rPr lang="en-US" sz="2800" i="1" kern="1400" dirty="0" err="1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000000"/>
                </a:solidFill>
                <a:effectLst>
                  <a:glow rad="38100">
                    <a:srgbClr val="5B9BD5">
                      <a:alpha val="39000"/>
                    </a:srgb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Saf</a:t>
            </a:r>
            <a:r>
              <a:rPr lang="en-US" b="1" kern="1400" dirty="0" err="1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538135"/>
                </a:solidFill>
                <a:effectLst>
                  <a:glow rad="38100">
                    <a:srgbClr val="5B9BD5">
                      <a:alpha val="39000"/>
                    </a:srgb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ECO</a:t>
            </a:r>
            <a:r>
              <a:rPr lang="en-US" b="1" kern="1400" dirty="0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538135"/>
                </a:solidFill>
                <a:effectLst>
                  <a:glow rad="38100">
                    <a:srgbClr val="5B9BD5">
                      <a:alpha val="39000"/>
                    </a:srgb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1200" b="1" kern="1400" dirty="0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538135"/>
                </a:solidFill>
                <a:effectLst>
                  <a:glow rad="38100">
                    <a:srgbClr val="5B9BD5">
                      <a:alpha val="39000"/>
                    </a:srgb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®</a:t>
            </a:r>
            <a:endParaRPr lang="en-MY" sz="1200" kern="14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9552" y="1412776"/>
            <a:ext cx="540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</a:rPr>
              <a:t>Fulfill Your Designing Dream!</a:t>
            </a:r>
            <a:endParaRPr lang="en-MY" sz="2800" b="1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1052736"/>
            <a:ext cx="3096344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25348380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www.kristalbond.com/products/images/pfm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3148378"/>
            <a:ext cx="3714756" cy="928694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899592" y="4172887"/>
            <a:ext cx="72728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MY" b="1" dirty="0" smtClean="0"/>
              <a:t>Lasting and Save Money! </a:t>
            </a:r>
          </a:p>
          <a:p>
            <a:r>
              <a:rPr lang="en-MY" dirty="0" smtClean="0"/>
              <a:t>With a 6H hardness, KB90s has a high scratch resistance, it does not peel, de-metalize or require special maintenance. It does not incinerate nor pose any toxic danger.</a:t>
            </a:r>
            <a:endParaRPr lang="en-MY" dirty="0"/>
          </a:p>
        </p:txBody>
      </p:sp>
      <p:sp>
        <p:nvSpPr>
          <p:cNvPr id="5" name="Rectangle 4"/>
          <p:cNvSpPr/>
          <p:nvPr/>
        </p:nvSpPr>
        <p:spPr>
          <a:xfrm>
            <a:off x="0" y="6381327"/>
            <a:ext cx="1259631" cy="600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8000"/>
              </a:lnSpc>
              <a:spcAft>
                <a:spcPts val="600"/>
              </a:spcAft>
            </a:pPr>
            <a:r>
              <a:rPr lang="en-US" sz="2800" i="1" kern="1400" dirty="0" err="1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000000"/>
                </a:solidFill>
                <a:effectLst>
                  <a:glow rad="38100">
                    <a:srgbClr val="5B9BD5">
                      <a:alpha val="39000"/>
                    </a:srgb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Saf</a:t>
            </a:r>
            <a:r>
              <a:rPr lang="en-US" b="1" kern="1400" dirty="0" err="1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538135"/>
                </a:solidFill>
                <a:effectLst>
                  <a:glow rad="38100">
                    <a:srgbClr val="5B9BD5">
                      <a:alpha val="39000"/>
                    </a:srgb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ECO</a:t>
            </a:r>
            <a:r>
              <a:rPr lang="en-US" b="1" kern="1400" dirty="0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538135"/>
                </a:solidFill>
                <a:effectLst>
                  <a:glow rad="38100">
                    <a:srgbClr val="5B9BD5">
                      <a:alpha val="39000"/>
                    </a:srgb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1200" b="1" kern="1400" dirty="0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538135"/>
                </a:solidFill>
                <a:effectLst>
                  <a:glow rad="38100">
                    <a:srgbClr val="5B9BD5">
                      <a:alpha val="39000"/>
                    </a:srgb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®</a:t>
            </a:r>
            <a:endParaRPr lang="en-MY" sz="1200" kern="14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3200" i="1" kern="1400" dirty="0" err="1" smtClean="0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000000"/>
                </a:solidFill>
                <a:effectLst>
                  <a:glow rad="38100">
                    <a:srgbClr val="5B9BD5">
                      <a:alpha val="39000"/>
                    </a:srgb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Saf</a:t>
            </a:r>
            <a:r>
              <a:rPr lang="en-US" sz="2400" b="1" kern="1400" dirty="0" err="1" smtClean="0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538135"/>
                </a:solidFill>
                <a:effectLst>
                  <a:glow rad="38100">
                    <a:srgbClr val="5B9BD5">
                      <a:alpha val="39000"/>
                    </a:srgb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ECO</a:t>
            </a:r>
            <a:r>
              <a:rPr lang="en-US" sz="3200" b="1" kern="1400" dirty="0" smtClean="0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538135"/>
                </a:solidFill>
                <a:effectLst>
                  <a:glow rad="38100">
                    <a:srgbClr val="5B9BD5">
                      <a:alpha val="39000"/>
                    </a:srgb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</a:rPr>
              <a:t>KB90s</a:t>
            </a:r>
            <a:endParaRPr lang="en-MY" sz="3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27584" y="1628800"/>
            <a:ext cx="45365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</a:rPr>
              <a:t>Build To Last!</a:t>
            </a:r>
          </a:p>
          <a:p>
            <a:endParaRPr lang="en-US" sz="14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Smart Investment, Good ROI.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8950" y="1348565"/>
            <a:ext cx="2010745" cy="25488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48364" y="1418119"/>
            <a:ext cx="1565953" cy="2389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233944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www.kristalbond.com/products/images/pfm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589657"/>
            <a:ext cx="3487731" cy="695327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323528" y="3380799"/>
            <a:ext cx="85725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MY" b="1" dirty="0" smtClean="0"/>
              <a:t>Shape &amp; Size</a:t>
            </a:r>
          </a:p>
          <a:p>
            <a:pPr>
              <a:buFont typeface="Arial" pitchFamily="34" charset="0"/>
              <a:buChar char="•"/>
            </a:pPr>
            <a:r>
              <a:rPr lang="en-MY" dirty="0" smtClean="0"/>
              <a:t> KB90s is a glass in liquid form, can be coated on curved glass and large glass areas seamlessly for a perfect smooth finishing. </a:t>
            </a:r>
          </a:p>
          <a:p>
            <a:pPr>
              <a:buFont typeface="Arial" pitchFamily="34" charset="0"/>
              <a:buChar char="•"/>
            </a:pPr>
            <a:r>
              <a:rPr lang="en-MY" dirty="0"/>
              <a:t> </a:t>
            </a:r>
            <a:r>
              <a:rPr lang="en-MY" dirty="0" smtClean="0"/>
              <a:t>Its superior self levelling properties give KB90s the finishing edge over solar control films.</a:t>
            </a:r>
            <a:endParaRPr lang="en-MY" dirty="0"/>
          </a:p>
        </p:txBody>
      </p:sp>
      <p:pic>
        <p:nvPicPr>
          <p:cNvPr id="19460" name="Picture 4" descr="http://www.kristalbond.com/products/images/spectral_lar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4743028"/>
            <a:ext cx="7334250" cy="16383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0" y="6381327"/>
            <a:ext cx="1259631" cy="600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8000"/>
              </a:lnSpc>
              <a:spcAft>
                <a:spcPts val="600"/>
              </a:spcAft>
            </a:pPr>
            <a:r>
              <a:rPr lang="en-US" sz="2800" i="1" kern="1400" dirty="0" err="1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000000"/>
                </a:solidFill>
                <a:effectLst>
                  <a:glow rad="38100">
                    <a:srgbClr val="5B9BD5">
                      <a:alpha val="39000"/>
                    </a:srgb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Saf</a:t>
            </a:r>
            <a:r>
              <a:rPr lang="en-US" b="1" kern="1400" dirty="0" err="1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538135"/>
                </a:solidFill>
                <a:effectLst>
                  <a:glow rad="38100">
                    <a:srgbClr val="5B9BD5">
                      <a:alpha val="39000"/>
                    </a:srgb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ECO</a:t>
            </a:r>
            <a:r>
              <a:rPr lang="en-US" b="1" kern="1400" dirty="0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538135"/>
                </a:solidFill>
                <a:effectLst>
                  <a:glow rad="38100">
                    <a:srgbClr val="5B9BD5">
                      <a:alpha val="39000"/>
                    </a:srgb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1200" b="1" kern="1400" dirty="0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538135"/>
                </a:solidFill>
                <a:effectLst>
                  <a:glow rad="38100">
                    <a:srgbClr val="5B9BD5">
                      <a:alpha val="39000"/>
                    </a:srgb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®</a:t>
            </a:r>
            <a:endParaRPr lang="en-MY" sz="1200" kern="14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3200" i="1" kern="1400" dirty="0" err="1" smtClean="0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000000"/>
                </a:solidFill>
                <a:effectLst>
                  <a:glow rad="38100">
                    <a:srgbClr val="5B9BD5">
                      <a:alpha val="39000"/>
                    </a:srgb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Saf</a:t>
            </a:r>
            <a:r>
              <a:rPr lang="en-US" sz="2400" b="1" kern="1400" dirty="0" err="1" smtClean="0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538135"/>
                </a:solidFill>
                <a:effectLst>
                  <a:glow rad="38100">
                    <a:srgbClr val="5B9BD5">
                      <a:alpha val="39000"/>
                    </a:srgb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ECO</a:t>
            </a:r>
            <a:r>
              <a:rPr lang="en-US" sz="3200" b="1" kern="1400" dirty="0" smtClean="0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538135"/>
                </a:solidFill>
                <a:effectLst>
                  <a:glow rad="38100">
                    <a:srgbClr val="5B9BD5">
                      <a:alpha val="39000"/>
                    </a:srgb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</a:rPr>
              <a:t>KB90s</a:t>
            </a:r>
            <a:endParaRPr lang="en-MY" sz="3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9552" y="1196752"/>
            <a:ext cx="43924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</a:rPr>
              <a:t>Simply Flexible!</a:t>
            </a:r>
          </a:p>
          <a:p>
            <a:endParaRPr lang="en-US" sz="14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Any Size, Any Shape.</a:t>
            </a:r>
            <a:endParaRPr lang="en-MY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1628800"/>
            <a:ext cx="2380343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78296009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www.kristalbond.com/products/images/graph-big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2" y="1806277"/>
            <a:ext cx="8643966" cy="4791075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85720" y="1285860"/>
            <a:ext cx="86439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MY" b="1" dirty="0" smtClean="0"/>
              <a:t>Tested based on ISO 9050 standard, except U- Value which is based on ISO 8990.</a:t>
            </a:r>
            <a:endParaRPr lang="en-MY" b="1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3200" i="1" kern="1400" dirty="0" err="1" smtClean="0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000000"/>
                </a:solidFill>
                <a:effectLst>
                  <a:glow rad="38100">
                    <a:srgbClr val="5B9BD5">
                      <a:alpha val="39000"/>
                    </a:srgb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Saf</a:t>
            </a:r>
            <a:r>
              <a:rPr lang="en-US" sz="2400" b="1" kern="1400" dirty="0" err="1" smtClean="0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538135"/>
                </a:solidFill>
                <a:effectLst>
                  <a:glow rad="38100">
                    <a:srgbClr val="5B9BD5">
                      <a:alpha val="39000"/>
                    </a:srgb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ECO</a:t>
            </a:r>
            <a:r>
              <a:rPr lang="en-US" sz="3200" b="1" kern="1400" dirty="0" smtClean="0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538135"/>
                </a:solidFill>
                <a:effectLst>
                  <a:glow rad="38100">
                    <a:srgbClr val="5B9BD5">
                      <a:alpha val="39000"/>
                    </a:srgb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</a:rPr>
              <a:t>KB90s</a:t>
            </a:r>
            <a:endParaRPr lang="en-MY" sz="32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023877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27584" y="1196752"/>
            <a:ext cx="69494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MY" sz="2000" b="1" dirty="0" smtClean="0"/>
              <a:t>How KB90s is different from other solar control products?</a:t>
            </a:r>
            <a:endParaRPr lang="en-MY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827584" y="2204864"/>
            <a:ext cx="33843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Compared to other reflective tint film &amp; low-E glass, KB90s;</a:t>
            </a:r>
            <a:endParaRPr lang="en-MY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83568" y="2996952"/>
            <a:ext cx="727280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/>
              <a:t> </a:t>
            </a:r>
            <a:r>
              <a:rPr lang="en-US" sz="2000" b="1" dirty="0" smtClean="0"/>
              <a:t>Does not create glare to other buildings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/>
              <a:t> </a:t>
            </a:r>
            <a:r>
              <a:rPr lang="en-US" sz="2000" b="1" dirty="0" smtClean="0"/>
              <a:t>Does not trap heat in the city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/>
              <a:t> </a:t>
            </a:r>
            <a:r>
              <a:rPr lang="en-US" sz="2000" b="1" dirty="0" smtClean="0"/>
              <a:t>Retain heat during winter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/>
              <a:t> </a:t>
            </a:r>
            <a:r>
              <a:rPr lang="en-US" sz="2000" b="1" dirty="0" smtClean="0"/>
              <a:t>Does not have oxidation concerns such as de-metalizing 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 smtClean="0"/>
              <a:t> Retains a high visible light transmission for day light harvesting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 smtClean="0"/>
              <a:t> Can be applied on selected glass panes particularly those facing East  and West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/>
              <a:t> </a:t>
            </a:r>
            <a:r>
              <a:rPr lang="en-US" sz="2000" b="1" dirty="0" smtClean="0"/>
              <a:t>Not fire hazardous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 smtClean="0"/>
              <a:t> Patented in 16 countries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/>
              <a:t> </a:t>
            </a:r>
            <a:r>
              <a:rPr lang="en-US" sz="2000" b="1" dirty="0" smtClean="0"/>
              <a:t>Warranty of 10 years!!!</a:t>
            </a:r>
            <a:endParaRPr lang="en-MY" sz="2000" b="1" dirty="0"/>
          </a:p>
        </p:txBody>
      </p:sp>
      <p:sp>
        <p:nvSpPr>
          <p:cNvPr id="6" name="Rectangle 5"/>
          <p:cNvSpPr/>
          <p:nvPr/>
        </p:nvSpPr>
        <p:spPr>
          <a:xfrm>
            <a:off x="0" y="6381327"/>
            <a:ext cx="1259631" cy="600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8000"/>
              </a:lnSpc>
              <a:spcAft>
                <a:spcPts val="600"/>
              </a:spcAft>
            </a:pPr>
            <a:r>
              <a:rPr lang="en-US" sz="2800" i="1" kern="1400" dirty="0" err="1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000000"/>
                </a:solidFill>
                <a:effectLst>
                  <a:glow rad="38100">
                    <a:srgbClr val="5B9BD5">
                      <a:alpha val="39000"/>
                    </a:srgb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Saf</a:t>
            </a:r>
            <a:r>
              <a:rPr lang="en-US" b="1" kern="1400" dirty="0" err="1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538135"/>
                </a:solidFill>
                <a:effectLst>
                  <a:glow rad="38100">
                    <a:srgbClr val="5B9BD5">
                      <a:alpha val="39000"/>
                    </a:srgb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ECO</a:t>
            </a:r>
            <a:r>
              <a:rPr lang="en-US" b="1" kern="1400" dirty="0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538135"/>
                </a:solidFill>
                <a:effectLst>
                  <a:glow rad="38100">
                    <a:srgbClr val="5B9BD5">
                      <a:alpha val="39000"/>
                    </a:srgb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1200" b="1" kern="1400" dirty="0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538135"/>
                </a:solidFill>
                <a:effectLst>
                  <a:glow rad="38100">
                    <a:srgbClr val="5B9BD5">
                      <a:alpha val="39000"/>
                    </a:srgb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®</a:t>
            </a:r>
            <a:endParaRPr lang="en-MY" sz="1200" kern="14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3200" i="1" kern="1400" dirty="0" err="1" smtClean="0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000000"/>
                </a:solidFill>
                <a:effectLst>
                  <a:glow rad="38100">
                    <a:srgbClr val="5B9BD5">
                      <a:alpha val="39000"/>
                    </a:srgb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Saf</a:t>
            </a:r>
            <a:r>
              <a:rPr lang="en-US" sz="2400" b="1" kern="1400" dirty="0" err="1" smtClean="0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538135"/>
                </a:solidFill>
                <a:effectLst>
                  <a:glow rad="38100">
                    <a:srgbClr val="5B9BD5">
                      <a:alpha val="39000"/>
                    </a:srgb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ECO</a:t>
            </a:r>
            <a:r>
              <a:rPr lang="en-US" sz="3200" b="1" kern="1400" dirty="0" smtClean="0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538135"/>
                </a:solidFill>
                <a:effectLst>
                  <a:glow rad="38100">
                    <a:srgbClr val="5B9BD5">
                      <a:alpha val="39000"/>
                    </a:srgb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</a:rPr>
              <a:t>KB90s</a:t>
            </a:r>
            <a:endParaRPr lang="en-MY" sz="3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1988840"/>
            <a:ext cx="3081003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21648519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43608" y="1484784"/>
            <a:ext cx="7056784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</a:rPr>
              <a:t>KBWB for Wall &amp; Roof</a:t>
            </a:r>
          </a:p>
          <a:p>
            <a:pPr algn="ctr"/>
            <a:endParaRPr lang="en-US" sz="32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</a:rPr>
              <a:t>The Space Shuttle Technology </a:t>
            </a:r>
          </a:p>
          <a:p>
            <a:pPr algn="ctr"/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</a:rPr>
              <a:t>Heat-Protection Wall Coating</a:t>
            </a:r>
            <a:endParaRPr lang="en-MY" sz="32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en-MY" b="1" dirty="0" smtClean="0"/>
          </a:p>
        </p:txBody>
      </p:sp>
      <p:sp>
        <p:nvSpPr>
          <p:cNvPr id="3" name="Rectangle 2"/>
          <p:cNvSpPr/>
          <p:nvPr/>
        </p:nvSpPr>
        <p:spPr>
          <a:xfrm>
            <a:off x="0" y="6381327"/>
            <a:ext cx="1259631" cy="600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8000"/>
              </a:lnSpc>
              <a:spcAft>
                <a:spcPts val="600"/>
              </a:spcAft>
            </a:pPr>
            <a:r>
              <a:rPr lang="en-US" sz="2800" i="1" kern="1400" dirty="0" err="1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000000"/>
                </a:solidFill>
                <a:effectLst>
                  <a:glow rad="38100">
                    <a:srgbClr val="5B9BD5">
                      <a:alpha val="39000"/>
                    </a:srgb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Saf</a:t>
            </a:r>
            <a:r>
              <a:rPr lang="en-US" b="1" kern="1400" dirty="0" err="1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538135"/>
                </a:solidFill>
                <a:effectLst>
                  <a:glow rad="38100">
                    <a:srgbClr val="5B9BD5">
                      <a:alpha val="39000"/>
                    </a:srgb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ECO</a:t>
            </a:r>
            <a:r>
              <a:rPr lang="en-US" b="1" kern="1400" dirty="0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538135"/>
                </a:solidFill>
                <a:effectLst>
                  <a:glow rad="38100">
                    <a:srgbClr val="5B9BD5">
                      <a:alpha val="39000"/>
                    </a:srgb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1200" b="1" kern="1400" dirty="0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538135"/>
                </a:solidFill>
                <a:effectLst>
                  <a:glow rad="38100">
                    <a:srgbClr val="5B9BD5">
                      <a:alpha val="39000"/>
                    </a:srgb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®</a:t>
            </a:r>
            <a:endParaRPr lang="en-MY" sz="1200" kern="14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0" y="-24"/>
            <a:ext cx="9144000" cy="1340792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3200" i="1" kern="1400" dirty="0" err="1" smtClean="0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000000"/>
                </a:solidFill>
                <a:effectLst>
                  <a:glow rad="38100">
                    <a:srgbClr val="5B9BD5">
                      <a:alpha val="39000"/>
                    </a:srgb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Saf</a:t>
            </a:r>
            <a:r>
              <a:rPr lang="en-US" sz="2400" b="1" kern="1400" dirty="0" err="1" smtClean="0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538135"/>
                </a:solidFill>
                <a:effectLst>
                  <a:glow rad="38100">
                    <a:srgbClr val="5B9BD5">
                      <a:alpha val="39000"/>
                    </a:srgb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ECO</a:t>
            </a:r>
            <a:r>
              <a:rPr lang="en-US" sz="3200" b="1" kern="1400" dirty="0" smtClean="0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538135"/>
                </a:solidFill>
                <a:effectLst>
                  <a:glow rad="38100">
                    <a:srgbClr val="5B9BD5">
                      <a:alpha val="39000"/>
                    </a:srgb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 - </a:t>
            </a:r>
            <a:r>
              <a:rPr lang="en-US" sz="2800" b="1" i="1" kern="1400" dirty="0" smtClean="0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chemeClr val="tx2">
                    <a:lumMod val="75000"/>
                  </a:schemeClr>
                </a:solidFill>
                <a:effectLst>
                  <a:glow rad="38100">
                    <a:srgbClr val="5B9BD5">
                      <a:alpha val="39000"/>
                    </a:srgb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Complete-Bloc</a:t>
            </a:r>
            <a:r>
              <a:rPr lang="en-US" sz="2800" b="1" kern="1400" dirty="0" smtClean="0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chemeClr val="tx2">
                    <a:lumMod val="75000"/>
                  </a:schemeClr>
                </a:solidFill>
                <a:effectLst>
                  <a:glow rad="38100">
                    <a:srgbClr val="5B9BD5">
                      <a:alpha val="39000"/>
                    </a:srgb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 Anti-Heat System</a:t>
            </a:r>
            <a:endParaRPr lang="en-MY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63323" y="3573016"/>
            <a:ext cx="5028957" cy="2583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67625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381327"/>
            <a:ext cx="1259631" cy="600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8000"/>
              </a:lnSpc>
              <a:spcAft>
                <a:spcPts val="600"/>
              </a:spcAft>
            </a:pPr>
            <a:r>
              <a:rPr lang="en-US" sz="2800" i="1" kern="1400" dirty="0" err="1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000000"/>
                </a:solidFill>
                <a:effectLst>
                  <a:glow rad="38100">
                    <a:srgbClr val="5B9BD5">
                      <a:alpha val="39000"/>
                    </a:srgb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Saf</a:t>
            </a:r>
            <a:r>
              <a:rPr lang="en-US" b="1" kern="1400" dirty="0" err="1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538135"/>
                </a:solidFill>
                <a:effectLst>
                  <a:glow rad="38100">
                    <a:srgbClr val="5B9BD5">
                      <a:alpha val="39000"/>
                    </a:srgb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ECO</a:t>
            </a:r>
            <a:r>
              <a:rPr lang="en-US" b="1" kern="1400" dirty="0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538135"/>
                </a:solidFill>
                <a:effectLst>
                  <a:glow rad="38100">
                    <a:srgbClr val="5B9BD5">
                      <a:alpha val="39000"/>
                    </a:srgb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1200" b="1" kern="1400" dirty="0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538135"/>
                </a:solidFill>
                <a:effectLst>
                  <a:glow rad="38100">
                    <a:srgbClr val="5B9BD5">
                      <a:alpha val="39000"/>
                    </a:srgb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®</a:t>
            </a:r>
            <a:endParaRPr lang="en-MY" sz="1200" kern="14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3200" i="1" kern="1400" dirty="0" err="1" smtClean="0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000000"/>
                </a:solidFill>
                <a:effectLst>
                  <a:glow rad="38100">
                    <a:srgbClr val="5B9BD5">
                      <a:alpha val="39000"/>
                    </a:srgb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Saf</a:t>
            </a:r>
            <a:r>
              <a:rPr lang="en-US" sz="2400" b="1" kern="1400" dirty="0" err="1" smtClean="0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538135"/>
                </a:solidFill>
                <a:effectLst>
                  <a:glow rad="38100">
                    <a:srgbClr val="5B9BD5">
                      <a:alpha val="39000"/>
                    </a:srgb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ECO</a:t>
            </a:r>
            <a:r>
              <a:rPr lang="en-US" sz="3200" b="1" kern="1400" dirty="0" smtClean="0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538135"/>
                </a:solidFill>
                <a:effectLst>
                  <a:glow rad="38100">
                    <a:srgbClr val="5B9BD5">
                      <a:alpha val="39000"/>
                    </a:srgb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</a:rPr>
              <a:t>KB-WB</a:t>
            </a:r>
            <a:endParaRPr lang="en-MY" sz="3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3573016"/>
            <a:ext cx="3117881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575248"/>
            <a:ext cx="3096344" cy="287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547664" y="3203684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Before KB-WB</a:t>
            </a:r>
            <a:endParaRPr lang="en-MY" dirty="0"/>
          </a:p>
        </p:txBody>
      </p:sp>
      <p:sp>
        <p:nvSpPr>
          <p:cNvPr id="8" name="TextBox 7"/>
          <p:cNvSpPr txBox="1"/>
          <p:nvPr/>
        </p:nvSpPr>
        <p:spPr>
          <a:xfrm>
            <a:off x="4860032" y="3203684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After KB-WB</a:t>
            </a:r>
            <a:endParaRPr lang="en-MY" dirty="0"/>
          </a:p>
        </p:txBody>
      </p:sp>
      <p:sp>
        <p:nvSpPr>
          <p:cNvPr id="9" name="TextBox 8"/>
          <p:cNvSpPr txBox="1"/>
          <p:nvPr/>
        </p:nvSpPr>
        <p:spPr>
          <a:xfrm>
            <a:off x="1475656" y="1539369"/>
            <a:ext cx="604867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</a:rPr>
              <a:t>Just How Effective Is KB-WB?</a:t>
            </a:r>
          </a:p>
          <a:p>
            <a:endParaRPr lang="en-US" sz="14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</a:rPr>
              <a:t>Well, Numbers Don’t Lie!</a:t>
            </a:r>
          </a:p>
        </p:txBody>
      </p:sp>
    </p:spTree>
    <p:extLst>
      <p:ext uri="{BB962C8B-B14F-4D97-AF65-F5344CB8AC3E}">
        <p14:creationId xmlns:p14="http://schemas.microsoft.com/office/powerpoint/2010/main" val="92164851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3200" i="1" kern="1400" dirty="0" err="1" smtClean="0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000000"/>
                </a:solidFill>
                <a:effectLst>
                  <a:glow rad="38100">
                    <a:srgbClr val="5B9BD5">
                      <a:alpha val="39000"/>
                    </a:srgb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Saf</a:t>
            </a:r>
            <a:r>
              <a:rPr lang="en-US" sz="2400" b="1" kern="1400" dirty="0" err="1" smtClean="0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538135"/>
                </a:solidFill>
                <a:effectLst>
                  <a:glow rad="38100">
                    <a:srgbClr val="5B9BD5">
                      <a:alpha val="39000"/>
                    </a:srgb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ECO</a:t>
            </a:r>
            <a:r>
              <a:rPr lang="en-US" sz="3200" b="1" kern="1400" dirty="0" smtClean="0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538135"/>
                </a:solidFill>
                <a:effectLst>
                  <a:glow rad="38100">
                    <a:srgbClr val="5B9BD5">
                      <a:alpha val="39000"/>
                    </a:srgb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</a:rPr>
              <a:t>KB-WB</a:t>
            </a:r>
            <a:endParaRPr lang="en-MY" sz="3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340768"/>
            <a:ext cx="7892205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27384"/>
            <a:ext cx="9144000" cy="1224136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b="1" smtClean="0"/>
              <a:t>            </a:t>
            </a:r>
            <a:endParaRPr lang="en-MY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59832" y="4005064"/>
            <a:ext cx="3096344" cy="576064"/>
          </a:xfrm>
        </p:spPr>
        <p:txBody>
          <a:bodyPr>
            <a:noAutofit/>
          </a:bodyPr>
          <a:lstStyle/>
          <a:p>
            <a:r>
              <a:rPr lang="en-US" sz="2800" b="1" i="1" dirty="0" smtClean="0"/>
              <a:t>           </a:t>
            </a:r>
            <a:endParaRPr lang="en-MY" sz="2800" b="1" i="1" dirty="0"/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3563888" y="105694"/>
            <a:ext cx="1944216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dk1">
                    <a:lumMod val="0"/>
                    <a:lumOff val="0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pPr>
              <a:lnSpc>
                <a:spcPct val="118000"/>
              </a:lnSpc>
              <a:spcAft>
                <a:spcPts val="600"/>
              </a:spcAft>
            </a:pPr>
            <a:r>
              <a:rPr lang="en-US" sz="4800" i="1" kern="1400" dirty="0" err="1" smtClean="0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000000"/>
                </a:solidFill>
                <a:effectLst>
                  <a:glow rad="38100">
                    <a:srgbClr val="5B9BD5">
                      <a:alpha val="39000"/>
                    </a:srgb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Saf</a:t>
            </a:r>
            <a:r>
              <a:rPr lang="en-US" sz="3600" b="1" kern="1400" dirty="0" err="1" smtClean="0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538135"/>
                </a:solidFill>
                <a:effectLst>
                  <a:glow rad="38100">
                    <a:srgbClr val="5B9BD5">
                      <a:alpha val="39000"/>
                    </a:srgb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ECO</a:t>
            </a:r>
            <a:r>
              <a:rPr lang="en-US" sz="3600" b="1" kern="1400" dirty="0" smtClean="0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538135"/>
                </a:solidFill>
                <a:effectLst>
                  <a:glow rad="38100">
                    <a:srgbClr val="5B9BD5">
                      <a:alpha val="39000"/>
                    </a:srgb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2400" b="1" kern="1400" dirty="0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538135"/>
                </a:solidFill>
                <a:effectLst>
                  <a:glow rad="38100">
                    <a:srgbClr val="5B9BD5">
                      <a:alpha val="39000"/>
                    </a:srgb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®</a:t>
            </a:r>
            <a:endParaRPr lang="en-MY" sz="2400" kern="14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52320" y="209508"/>
            <a:ext cx="1691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by    </a:t>
            </a:r>
            <a:r>
              <a:rPr lang="en-US" sz="4800" b="1" dirty="0" smtClean="0">
                <a:solidFill>
                  <a:srgbClr val="FF0000"/>
                </a:solidFill>
                <a:ea typeface="Meiryo" panose="020B0604030504040204" pitchFamily="34" charset="-128"/>
                <a:cs typeface="Meiryo" panose="020B0604030504040204" pitchFamily="34" charset="-128"/>
              </a:rPr>
              <a:t>m</a:t>
            </a:r>
            <a:r>
              <a:rPr lang="en-US" sz="3600" b="1" dirty="0" smtClean="0">
                <a:solidFill>
                  <a:srgbClr val="FF0000"/>
                </a:solidFill>
                <a:ea typeface="Meiryo" panose="020B0604030504040204" pitchFamily="34" charset="-128"/>
                <a:cs typeface="Meiryo" panose="020B0604030504040204" pitchFamily="34" charset="-128"/>
              </a:rPr>
              <a:t>10</a:t>
            </a:r>
            <a:endParaRPr lang="en-MY" sz="3600" b="1" dirty="0">
              <a:solidFill>
                <a:srgbClr val="FF0000"/>
              </a:solidFill>
              <a:ea typeface="Meiryo" panose="020B0604030504040204" pitchFamily="34" charset="-128"/>
              <a:cs typeface="Meiryo" panose="020B0604030504040204" pitchFamily="34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90600" y="1676400"/>
            <a:ext cx="69342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000" dirty="0" smtClean="0"/>
              <a:t> </a:t>
            </a:r>
            <a:r>
              <a:rPr lang="en-US" sz="2000" dirty="0" smtClean="0"/>
              <a:t>Power Demand Is Forever Increasing</a:t>
            </a: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000" dirty="0"/>
              <a:t> </a:t>
            </a:r>
            <a:r>
              <a:rPr lang="en-US" sz="2000" dirty="0" smtClean="0"/>
              <a:t>We “Sort Of” Learned That Global Warming Is Getting Serious</a:t>
            </a:r>
          </a:p>
          <a:p>
            <a:pPr>
              <a:buFont typeface="Wingdings" pitchFamily="2" charset="2"/>
              <a:buChar char="q"/>
            </a:pPr>
            <a:r>
              <a:rPr lang="en-US" sz="2000" dirty="0"/>
              <a:t> </a:t>
            </a:r>
            <a:r>
              <a:rPr lang="en-US" sz="2000" dirty="0" smtClean="0"/>
              <a:t>We Were Told That Oil/Coal/Gas Power Plants amongst Others Caused Air Pollution and Contributing To Global Warming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000" dirty="0" smtClean="0"/>
              <a:t>Mining of Coal and Oil Releases Methane Gas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000" dirty="0" smtClean="0"/>
              <a:t>Burning of Fossil Fuel Gives Off CO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²</a:t>
            </a:r>
            <a:endParaRPr lang="en-US" sz="2000" dirty="0" smtClean="0"/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000" dirty="0"/>
              <a:t> </a:t>
            </a:r>
            <a:r>
              <a:rPr lang="en-US" sz="2000" dirty="0" smtClean="0"/>
              <a:t>Majority Of Us Don’t Really Do Anything About It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000" dirty="0" smtClean="0"/>
              <a:t>Lack </a:t>
            </a:r>
            <a:r>
              <a:rPr lang="en-US" sz="2000" dirty="0"/>
              <a:t>of Knowledge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000" dirty="0"/>
              <a:t>Lack of Money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000" dirty="0"/>
              <a:t>Lack of Incentive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000" dirty="0"/>
              <a:t>Lack of Know How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000" dirty="0"/>
              <a:t>Lack of </a:t>
            </a:r>
            <a:r>
              <a:rPr lang="en-US" sz="2000" dirty="0" smtClean="0"/>
              <a:t>Will</a:t>
            </a: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000" dirty="0"/>
              <a:t> </a:t>
            </a:r>
            <a:r>
              <a:rPr lang="en-US" sz="2000" dirty="0" smtClean="0"/>
              <a:t>If You Cannot Reduce, Don’t Increase</a:t>
            </a: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000" dirty="0" smtClean="0"/>
              <a:t> Let’s Saves Energy</a:t>
            </a:r>
          </a:p>
          <a:p>
            <a:pPr lvl="1">
              <a:lnSpc>
                <a:spcPct val="150000"/>
              </a:lnSpc>
            </a:pPr>
            <a:endParaRPr lang="en-US" sz="20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990600" y="1219200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FACTS -</a:t>
            </a:r>
            <a:endParaRPr lang="en-MY" sz="2400" dirty="0"/>
          </a:p>
        </p:txBody>
      </p:sp>
    </p:spTree>
    <p:extLst>
      <p:ext uri="{BB962C8B-B14F-4D97-AF65-F5344CB8AC3E}">
        <p14:creationId xmlns:p14="http://schemas.microsoft.com/office/powerpoint/2010/main" val="286299252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3200" i="1" kern="1400" dirty="0" err="1" smtClean="0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000000"/>
                </a:solidFill>
                <a:effectLst>
                  <a:glow rad="38100">
                    <a:srgbClr val="5B9BD5">
                      <a:alpha val="39000"/>
                    </a:srgb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Saf</a:t>
            </a:r>
            <a:r>
              <a:rPr lang="en-US" sz="2400" b="1" kern="1400" dirty="0" err="1" smtClean="0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538135"/>
                </a:solidFill>
                <a:effectLst>
                  <a:glow rad="38100">
                    <a:srgbClr val="5B9BD5">
                      <a:alpha val="39000"/>
                    </a:srgb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ECO</a:t>
            </a:r>
            <a:r>
              <a:rPr lang="en-US" sz="3200" b="1" kern="1400" dirty="0" smtClean="0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538135"/>
                </a:solidFill>
                <a:effectLst>
                  <a:glow rad="38100">
                    <a:srgbClr val="5B9BD5">
                      <a:alpha val="39000"/>
                    </a:srgb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</a:rPr>
              <a:t>KB-WB</a:t>
            </a:r>
            <a:endParaRPr lang="en-MY" sz="3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1556792"/>
            <a:ext cx="4032448" cy="4928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11560" y="1613699"/>
            <a:ext cx="40324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b="1" dirty="0" smtClean="0">
                <a:solidFill>
                  <a:srgbClr val="008080"/>
                </a:solidFill>
              </a:rPr>
              <a:t> Formulated for our tropical climate</a:t>
            </a:r>
          </a:p>
          <a:p>
            <a:endParaRPr lang="en-US" b="1" dirty="0" smtClean="0">
              <a:solidFill>
                <a:srgbClr val="00808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solidFill>
                  <a:srgbClr val="008080"/>
                </a:solidFill>
              </a:rPr>
              <a:t> Insulating Ceramic Beads reflect radiant heat rays</a:t>
            </a:r>
          </a:p>
          <a:p>
            <a:endParaRPr lang="en-US" b="1" dirty="0" smtClean="0">
              <a:solidFill>
                <a:srgbClr val="00808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solidFill>
                  <a:srgbClr val="008080"/>
                </a:solidFill>
              </a:rPr>
              <a:t> Water based fluid-applied ceramic thermal insulation coating system</a:t>
            </a:r>
            <a:endParaRPr lang="en-MY" b="1" dirty="0">
              <a:solidFill>
                <a:srgbClr val="008080"/>
              </a:solidFill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3861048"/>
            <a:ext cx="3744416" cy="2614613"/>
          </a:xfrm>
          <a:prstGeom prst="rect">
            <a:avLst/>
          </a:prstGeom>
          <a:noFill/>
          <a:ln w="9525">
            <a:solidFill>
              <a:schemeClr val="bg2">
                <a:lumMod val="7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7294"/>
            <a:ext cx="9144000" cy="180020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en-US" b="1" dirty="0" smtClean="0"/>
              <a:t>            </a:t>
            </a:r>
            <a:endParaRPr lang="en-MY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7664" y="2924944"/>
            <a:ext cx="6264696" cy="1297052"/>
          </a:xfrm>
        </p:spPr>
        <p:txBody>
          <a:bodyPr/>
          <a:lstStyle/>
          <a:p>
            <a:r>
              <a:rPr lang="en-US" b="1" i="1" dirty="0" smtClean="0">
                <a:solidFill>
                  <a:schemeClr val="bg1"/>
                </a:solidFill>
              </a:rPr>
              <a:t>Smart, Intelligent, State-of-the-art</a:t>
            </a:r>
          </a:p>
          <a:p>
            <a:r>
              <a:rPr lang="en-US" b="1" i="1" dirty="0" smtClean="0">
                <a:solidFill>
                  <a:schemeClr val="bg1"/>
                </a:solidFill>
              </a:rPr>
              <a:t>Energy Saving Technology</a:t>
            </a: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3658583" y="17294"/>
            <a:ext cx="1980728" cy="885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dk1">
                    <a:lumMod val="0"/>
                    <a:lumOff val="0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pPr>
              <a:lnSpc>
                <a:spcPct val="118000"/>
              </a:lnSpc>
              <a:spcAft>
                <a:spcPts val="600"/>
              </a:spcAft>
            </a:pPr>
            <a:r>
              <a:rPr lang="en-US" sz="4800" i="1" kern="1400" dirty="0" err="1" smtClean="0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000000"/>
                </a:solidFill>
                <a:effectLst>
                  <a:glow rad="38100">
                    <a:srgbClr val="5B9BD5">
                      <a:alpha val="39000"/>
                    </a:srgb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Saf</a:t>
            </a:r>
            <a:r>
              <a:rPr lang="en-US" sz="3200" b="1" kern="1400" dirty="0" err="1" smtClean="0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538135"/>
                </a:solidFill>
                <a:effectLst>
                  <a:glow rad="38100">
                    <a:srgbClr val="5B9BD5">
                      <a:alpha val="39000"/>
                    </a:srgb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ECO</a:t>
            </a:r>
            <a:r>
              <a:rPr lang="en-US" sz="3600" b="1" kern="1400" dirty="0" smtClean="0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538135"/>
                </a:solidFill>
                <a:effectLst>
                  <a:glow rad="38100">
                    <a:srgbClr val="5B9BD5">
                      <a:alpha val="39000"/>
                    </a:srgb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2400" b="1" kern="1400" dirty="0" smtClean="0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538135"/>
                </a:solidFill>
                <a:effectLst>
                  <a:glow rad="38100">
                    <a:srgbClr val="5B9BD5">
                      <a:alpha val="39000"/>
                    </a:srgb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®</a:t>
            </a:r>
            <a:endParaRPr lang="en-MY" sz="2400" kern="14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31640" y="927291"/>
            <a:ext cx="6480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The Smart Energy Saving Technology</a:t>
            </a:r>
            <a:endParaRPr lang="en-MY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452320" y="209508"/>
            <a:ext cx="1691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by    </a:t>
            </a:r>
            <a:r>
              <a:rPr lang="en-US" sz="4800" b="1" dirty="0" smtClean="0">
                <a:solidFill>
                  <a:srgbClr val="FF0000"/>
                </a:solidFill>
                <a:ea typeface="Meiryo" panose="020B0604030504040204" pitchFamily="34" charset="-128"/>
                <a:cs typeface="Meiryo" panose="020B0604030504040204" pitchFamily="34" charset="-128"/>
              </a:rPr>
              <a:t>m</a:t>
            </a:r>
            <a:r>
              <a:rPr lang="en-US" sz="3600" b="1" dirty="0" smtClean="0">
                <a:solidFill>
                  <a:srgbClr val="FF0000"/>
                </a:solidFill>
                <a:ea typeface="Meiryo" panose="020B0604030504040204" pitchFamily="34" charset="-128"/>
                <a:cs typeface="Meiryo" panose="020B0604030504040204" pitchFamily="34" charset="-128"/>
              </a:rPr>
              <a:t>10</a:t>
            </a:r>
            <a:endParaRPr lang="en-MY" sz="3600" b="1" dirty="0">
              <a:solidFill>
                <a:srgbClr val="FF0000"/>
              </a:solidFill>
              <a:ea typeface="Meiryo" panose="020B0604030504040204" pitchFamily="34" charset="-128"/>
              <a:cs typeface="Meiryo" panose="020B0604030504040204" pitchFamily="34" charset="-128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36512" y="5085184"/>
            <a:ext cx="9144000" cy="18002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</a:t>
            </a:r>
            <a:endParaRPr kumimoji="0" lang="en-MY" sz="44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67544" y="3834914"/>
            <a:ext cx="82809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MY" b="1" dirty="0">
                <a:solidFill>
                  <a:srgbClr val="49ABA8"/>
                </a:solidFill>
                <a:latin typeface="TerminalDosisMedium"/>
              </a:rPr>
              <a:t>Seers Eco Instant Water </a:t>
            </a:r>
            <a:r>
              <a:rPr lang="en-MY" b="1" dirty="0" smtClean="0">
                <a:solidFill>
                  <a:srgbClr val="49ABA8"/>
                </a:solidFill>
                <a:latin typeface="TerminalDosisMedium"/>
              </a:rPr>
              <a:t>Heater</a:t>
            </a:r>
            <a:endParaRPr lang="en-MY" b="1" dirty="0">
              <a:solidFill>
                <a:srgbClr val="49ABA8"/>
              </a:solidFill>
              <a:latin typeface="TerminalDosisMedium"/>
            </a:endParaRPr>
          </a:p>
          <a:p>
            <a:pPr fontAlgn="base">
              <a:buFont typeface="Wingdings" pitchFamily="2" charset="2"/>
              <a:buChar char="q"/>
            </a:pPr>
            <a:r>
              <a:rPr lang="en-MY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erminalDosisMedium"/>
              </a:rPr>
              <a:t> </a:t>
            </a:r>
            <a:r>
              <a:rPr lang="en-MY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rminalDosisMedium"/>
              </a:rPr>
              <a:t>This </a:t>
            </a:r>
            <a:r>
              <a:rPr lang="en-MY" b="1" dirty="0">
                <a:solidFill>
                  <a:schemeClr val="tx1">
                    <a:lumMod val="65000"/>
                    <a:lumOff val="35000"/>
                  </a:schemeClr>
                </a:solidFill>
                <a:latin typeface="TerminalDosisMedium"/>
              </a:rPr>
              <a:t>is a low power consumption water </a:t>
            </a:r>
            <a:r>
              <a:rPr lang="en-MY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rminalDosisMedium"/>
              </a:rPr>
              <a:t>heater.</a:t>
            </a:r>
          </a:p>
          <a:p>
            <a:pPr fontAlgn="base">
              <a:buFont typeface="Wingdings" pitchFamily="2" charset="2"/>
              <a:buChar char="q"/>
            </a:pPr>
            <a:r>
              <a:rPr lang="en-MY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rminalDosisMedium"/>
              </a:rPr>
              <a:t> Carefully designed for </a:t>
            </a:r>
            <a:r>
              <a:rPr lang="en-MY" b="1" dirty="0">
                <a:solidFill>
                  <a:schemeClr val="tx1">
                    <a:lumMod val="65000"/>
                    <a:lumOff val="35000"/>
                  </a:schemeClr>
                </a:solidFill>
                <a:latin typeface="TerminalDosisMedium"/>
              </a:rPr>
              <a:t>all household, hotels and any applicable </a:t>
            </a:r>
            <a:r>
              <a:rPr lang="en-MY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rminalDosisMedium"/>
              </a:rPr>
              <a:t>vicinity.</a:t>
            </a:r>
          </a:p>
          <a:p>
            <a:pPr fontAlgn="base">
              <a:buFont typeface="Wingdings" pitchFamily="2" charset="2"/>
              <a:buChar char="q"/>
            </a:pPr>
            <a:r>
              <a:rPr lang="en-MY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rminalDosisMedium"/>
              </a:rPr>
              <a:t> User </a:t>
            </a:r>
            <a:r>
              <a:rPr lang="en-MY" b="1" dirty="0">
                <a:solidFill>
                  <a:schemeClr val="tx1">
                    <a:lumMod val="65000"/>
                    <a:lumOff val="35000"/>
                  </a:schemeClr>
                </a:solidFill>
                <a:latin typeface="TerminalDosisMedium"/>
              </a:rPr>
              <a:t>safety is </a:t>
            </a:r>
            <a:r>
              <a:rPr lang="en-MY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rminalDosisMedium"/>
              </a:rPr>
              <a:t>utmost priority</a:t>
            </a:r>
          </a:p>
          <a:p>
            <a:pPr fontAlgn="base">
              <a:buFont typeface="Wingdings" pitchFamily="2" charset="2"/>
              <a:buChar char="q"/>
            </a:pPr>
            <a:r>
              <a:rPr lang="en-MY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rminalDosisMedium"/>
              </a:rPr>
              <a:t> First </a:t>
            </a:r>
            <a:r>
              <a:rPr lang="en-MY" b="1" dirty="0">
                <a:solidFill>
                  <a:schemeClr val="tx1">
                    <a:lumMod val="65000"/>
                    <a:lumOff val="35000"/>
                  </a:schemeClr>
                </a:solidFill>
                <a:latin typeface="TerminalDosisMedium"/>
              </a:rPr>
              <a:t>ever water heater without submersible electric heating </a:t>
            </a:r>
            <a:r>
              <a:rPr lang="en-MY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rminalDosisMedium"/>
              </a:rPr>
              <a:t>coil.</a:t>
            </a:r>
          </a:p>
          <a:p>
            <a:pPr fontAlgn="base">
              <a:buFont typeface="Wingdings" pitchFamily="2" charset="2"/>
              <a:buChar char="q"/>
            </a:pPr>
            <a:r>
              <a:rPr lang="en-MY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rminalDosisMedium"/>
              </a:rPr>
              <a:t> Many patents </a:t>
            </a:r>
            <a:r>
              <a:rPr lang="en-MY" b="1" dirty="0">
                <a:solidFill>
                  <a:schemeClr val="tx1">
                    <a:lumMod val="65000"/>
                    <a:lumOff val="35000"/>
                  </a:schemeClr>
                </a:solidFill>
                <a:latin typeface="TerminalDosisMedium"/>
              </a:rPr>
              <a:t>and </a:t>
            </a:r>
            <a:r>
              <a:rPr lang="en-MY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rminalDosisMedium"/>
              </a:rPr>
              <a:t>certification in </a:t>
            </a:r>
            <a:r>
              <a:rPr lang="en-MY" b="1" dirty="0">
                <a:solidFill>
                  <a:schemeClr val="tx1">
                    <a:lumMod val="65000"/>
                    <a:lumOff val="35000"/>
                  </a:schemeClr>
                </a:solidFill>
                <a:latin typeface="TerminalDosisMedium"/>
              </a:rPr>
              <a:t>design, invention and utility model.</a:t>
            </a:r>
            <a:endParaRPr lang="en-MY" b="1" i="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TerminalDosisMedium"/>
            </a:endParaRPr>
          </a:p>
        </p:txBody>
      </p:sp>
      <p:pic>
        <p:nvPicPr>
          <p:cNvPr id="6146" name="Picture 2" descr="http://seers.com.my/wp-content/uploads/2012/11/instant_900x30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52736"/>
            <a:ext cx="8327571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6381327"/>
            <a:ext cx="1259631" cy="600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8000"/>
              </a:lnSpc>
              <a:spcAft>
                <a:spcPts val="600"/>
              </a:spcAft>
            </a:pPr>
            <a:r>
              <a:rPr lang="en-US" sz="2800" i="1" kern="1400" dirty="0" err="1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000000"/>
                </a:solidFill>
                <a:effectLst>
                  <a:glow rad="38100">
                    <a:srgbClr val="5B9BD5">
                      <a:alpha val="39000"/>
                    </a:srgb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Saf</a:t>
            </a:r>
            <a:r>
              <a:rPr lang="en-US" b="1" kern="1400" dirty="0" err="1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538135"/>
                </a:solidFill>
                <a:effectLst>
                  <a:glow rad="38100">
                    <a:srgbClr val="5B9BD5">
                      <a:alpha val="39000"/>
                    </a:srgb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ECO</a:t>
            </a:r>
            <a:r>
              <a:rPr lang="en-US" b="1" kern="1400" dirty="0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538135"/>
                </a:solidFill>
                <a:effectLst>
                  <a:glow rad="38100">
                    <a:srgbClr val="5B9BD5">
                      <a:alpha val="39000"/>
                    </a:srgb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1200" b="1" kern="1400" dirty="0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538135"/>
                </a:solidFill>
                <a:effectLst>
                  <a:glow rad="38100">
                    <a:srgbClr val="5B9BD5">
                      <a:alpha val="39000"/>
                    </a:srgb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®</a:t>
            </a:r>
            <a:endParaRPr lang="en-MY" sz="1200" kern="14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3200" i="1" kern="1400" dirty="0" err="1" smtClean="0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000000"/>
                </a:solidFill>
                <a:effectLst>
                  <a:glow rad="38100">
                    <a:srgbClr val="5B9BD5">
                      <a:alpha val="39000"/>
                    </a:srgb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Saf</a:t>
            </a:r>
            <a:r>
              <a:rPr lang="en-US" sz="2400" b="1" kern="1400" dirty="0" err="1" smtClean="0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538135"/>
                </a:solidFill>
                <a:effectLst>
                  <a:glow rad="38100">
                    <a:srgbClr val="5B9BD5">
                      <a:alpha val="39000"/>
                    </a:srgb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ECO</a:t>
            </a:r>
            <a:r>
              <a:rPr lang="en-US" sz="3200" b="1" kern="1400" dirty="0" smtClean="0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538135"/>
                </a:solidFill>
                <a:effectLst>
                  <a:glow rad="38100">
                    <a:srgbClr val="5B9BD5">
                      <a:alpha val="39000"/>
                    </a:srgb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</a:rPr>
              <a:t>12VDC Water Heater</a:t>
            </a:r>
            <a:endParaRPr lang="en-MY" sz="32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440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31640" y="1412776"/>
            <a:ext cx="7056784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MY" sz="2400" b="1" dirty="0" smtClean="0">
                <a:solidFill>
                  <a:schemeClr val="accent2">
                    <a:lumMod val="50000"/>
                  </a:schemeClr>
                </a:solidFill>
                <a:latin typeface="TerminalDosisMedium"/>
              </a:rPr>
              <a:t>Advantages</a:t>
            </a:r>
          </a:p>
          <a:p>
            <a:pPr fontAlgn="base"/>
            <a:endParaRPr lang="en-US" dirty="0" smtClean="0">
              <a:solidFill>
                <a:srgbClr val="49ABA8"/>
              </a:solidFill>
              <a:latin typeface="TerminalDosisMedium"/>
            </a:endParaRPr>
          </a:p>
          <a:p>
            <a:pPr fontAlgn="base"/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rminalDosisMedium"/>
              </a:rPr>
              <a:t>Safest!</a:t>
            </a:r>
            <a:endParaRPr lang="en-MY" sz="2400" b="1" dirty="0">
              <a:solidFill>
                <a:schemeClr val="tx1">
                  <a:lumMod val="65000"/>
                  <a:lumOff val="35000"/>
                </a:schemeClr>
              </a:solidFill>
              <a:latin typeface="TerminalDosisMedium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MY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nherit"/>
              </a:rPr>
              <a:t> No </a:t>
            </a:r>
            <a:r>
              <a:rPr lang="en-MY" b="1" dirty="0">
                <a:solidFill>
                  <a:schemeClr val="tx1">
                    <a:lumMod val="65000"/>
                    <a:lumOff val="35000"/>
                  </a:schemeClr>
                </a:solidFill>
                <a:latin typeface="inherit"/>
              </a:rPr>
              <a:t>heating element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MY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nherit"/>
              </a:rPr>
              <a:t> No </a:t>
            </a:r>
            <a:r>
              <a:rPr lang="en-MY" b="1" dirty="0">
                <a:solidFill>
                  <a:schemeClr val="tx1">
                    <a:lumMod val="65000"/>
                    <a:lumOff val="35000"/>
                  </a:schemeClr>
                </a:solidFill>
                <a:latin typeface="inherit"/>
              </a:rPr>
              <a:t>worry of </a:t>
            </a:r>
            <a:r>
              <a:rPr lang="en-MY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nherit"/>
              </a:rPr>
              <a:t>electrocution</a:t>
            </a:r>
          </a:p>
          <a:p>
            <a:pPr fontAlgn="base">
              <a:buFont typeface="Arial" panose="020B0604020202020204" pitchFamily="34" charset="0"/>
              <a:buChar char="•"/>
            </a:pPr>
            <a:endParaRPr lang="en-US" b="1" dirty="0" smtClean="0">
              <a:solidFill>
                <a:schemeClr val="tx1">
                  <a:lumMod val="65000"/>
                  <a:lumOff val="35000"/>
                </a:schemeClr>
              </a:solidFill>
              <a:latin typeface="inherit"/>
            </a:endParaRPr>
          </a:p>
          <a:p>
            <a:pPr fontAlgn="base"/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nherit"/>
              </a:rPr>
              <a:t>Saves!</a:t>
            </a:r>
            <a:endParaRPr lang="en-MY" sz="2400" b="1" dirty="0">
              <a:solidFill>
                <a:schemeClr val="tx1">
                  <a:lumMod val="65000"/>
                  <a:lumOff val="35000"/>
                </a:schemeClr>
              </a:solidFill>
              <a:latin typeface="inherit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MY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nherit"/>
              </a:rPr>
              <a:t> Low </a:t>
            </a:r>
            <a:r>
              <a:rPr lang="en-MY" b="1" dirty="0">
                <a:solidFill>
                  <a:schemeClr val="tx1">
                    <a:lumMod val="65000"/>
                    <a:lumOff val="35000"/>
                  </a:schemeClr>
                </a:solidFill>
                <a:latin typeface="inherit"/>
              </a:rPr>
              <a:t>power consumption </a:t>
            </a:r>
            <a:r>
              <a:rPr lang="en-MY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nherit"/>
              </a:rPr>
              <a:t>2,000 </a:t>
            </a:r>
            <a:r>
              <a:rPr lang="en-MY" b="1" dirty="0">
                <a:solidFill>
                  <a:schemeClr val="tx1">
                    <a:lumMod val="65000"/>
                    <a:lumOff val="35000"/>
                  </a:schemeClr>
                </a:solidFill>
                <a:latin typeface="inherit"/>
              </a:rPr>
              <a:t>watts VS 8,000 watts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MY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nherit"/>
              </a:rPr>
              <a:t> Energy </a:t>
            </a:r>
            <a:r>
              <a:rPr lang="en-MY" b="1" dirty="0">
                <a:solidFill>
                  <a:schemeClr val="tx1">
                    <a:lumMod val="65000"/>
                    <a:lumOff val="35000"/>
                  </a:schemeClr>
                </a:solidFill>
                <a:latin typeface="inherit"/>
              </a:rPr>
              <a:t>Saving up to 60%</a:t>
            </a:r>
          </a:p>
          <a:p>
            <a:pPr fontAlgn="base">
              <a:buFont typeface="Arial" panose="020B0604020202020204" pitchFamily="34" charset="0"/>
              <a:buChar char="•"/>
            </a:pPr>
            <a:endParaRPr lang="en-US" b="1" dirty="0" smtClean="0">
              <a:solidFill>
                <a:schemeClr val="tx1">
                  <a:lumMod val="65000"/>
                  <a:lumOff val="35000"/>
                </a:schemeClr>
              </a:solidFill>
              <a:latin typeface="inherit"/>
            </a:endParaRPr>
          </a:p>
          <a:p>
            <a:pPr fontAlgn="base"/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nherit"/>
              </a:rPr>
              <a:t>Easy!</a:t>
            </a:r>
            <a:endParaRPr lang="en-MY" sz="2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inherit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MY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nherit"/>
              </a:rPr>
              <a:t> No </a:t>
            </a:r>
            <a:r>
              <a:rPr lang="en-MY" b="1" dirty="0">
                <a:solidFill>
                  <a:schemeClr val="tx1">
                    <a:lumMod val="65000"/>
                    <a:lumOff val="35000"/>
                  </a:schemeClr>
                </a:solidFill>
                <a:latin typeface="inherit"/>
              </a:rPr>
              <a:t>more hassle of </a:t>
            </a:r>
            <a:r>
              <a:rPr lang="en-MY" b="1">
                <a:solidFill>
                  <a:schemeClr val="tx1">
                    <a:lumMod val="65000"/>
                    <a:lumOff val="35000"/>
                  </a:schemeClr>
                </a:solidFill>
                <a:latin typeface="inherit"/>
              </a:rPr>
              <a:t>lying </a:t>
            </a:r>
            <a:r>
              <a:rPr lang="en-MY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inherit"/>
              </a:rPr>
              <a:t>Copper </a:t>
            </a:r>
            <a:r>
              <a:rPr lang="en-MY" b="1" dirty="0">
                <a:solidFill>
                  <a:schemeClr val="tx1">
                    <a:lumMod val="65000"/>
                    <a:lumOff val="35000"/>
                  </a:schemeClr>
                </a:solidFill>
                <a:latin typeface="inherit"/>
              </a:rPr>
              <a:t>piping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MY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nherit"/>
              </a:rPr>
              <a:t> Easy </a:t>
            </a:r>
            <a:r>
              <a:rPr lang="en-MY" b="1" dirty="0">
                <a:solidFill>
                  <a:schemeClr val="tx1">
                    <a:lumMod val="65000"/>
                    <a:lumOff val="35000"/>
                  </a:schemeClr>
                </a:solidFill>
                <a:latin typeface="inherit"/>
              </a:rPr>
              <a:t>installation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MY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nherit"/>
              </a:rPr>
              <a:t> Runs on 12V DC, save </a:t>
            </a:r>
            <a:r>
              <a:rPr lang="en-MY" b="1" dirty="0">
                <a:solidFill>
                  <a:schemeClr val="tx1">
                    <a:lumMod val="65000"/>
                    <a:lumOff val="35000"/>
                  </a:schemeClr>
                </a:solidFill>
                <a:latin typeface="inherit"/>
              </a:rPr>
              <a:t>cost</a:t>
            </a:r>
            <a:endParaRPr lang="en-MY" b="1" i="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inheri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381327"/>
            <a:ext cx="1259631" cy="600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8000"/>
              </a:lnSpc>
              <a:spcAft>
                <a:spcPts val="600"/>
              </a:spcAft>
            </a:pPr>
            <a:r>
              <a:rPr lang="en-US" sz="2800" i="1" kern="1400" dirty="0" err="1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000000"/>
                </a:solidFill>
                <a:effectLst>
                  <a:glow rad="38100">
                    <a:srgbClr val="5B9BD5">
                      <a:alpha val="39000"/>
                    </a:srgb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Saf</a:t>
            </a:r>
            <a:r>
              <a:rPr lang="en-US" b="1" kern="1400" dirty="0" err="1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538135"/>
                </a:solidFill>
                <a:effectLst>
                  <a:glow rad="38100">
                    <a:srgbClr val="5B9BD5">
                      <a:alpha val="39000"/>
                    </a:srgb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ECO</a:t>
            </a:r>
            <a:r>
              <a:rPr lang="en-US" b="1" kern="1400" dirty="0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538135"/>
                </a:solidFill>
                <a:effectLst>
                  <a:glow rad="38100">
                    <a:srgbClr val="5B9BD5">
                      <a:alpha val="39000"/>
                    </a:srgb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1200" b="1" kern="1400" dirty="0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538135"/>
                </a:solidFill>
                <a:effectLst>
                  <a:glow rad="38100">
                    <a:srgbClr val="5B9BD5">
                      <a:alpha val="39000"/>
                    </a:srgb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®</a:t>
            </a:r>
            <a:endParaRPr lang="en-MY" sz="1200" kern="14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3200" i="1" kern="1400" dirty="0" err="1" smtClean="0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000000"/>
                </a:solidFill>
                <a:effectLst>
                  <a:glow rad="38100">
                    <a:srgbClr val="5B9BD5">
                      <a:alpha val="39000"/>
                    </a:srgb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Saf</a:t>
            </a:r>
            <a:r>
              <a:rPr lang="en-US" sz="2400" b="1" kern="1400" dirty="0" err="1" smtClean="0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538135"/>
                </a:solidFill>
                <a:effectLst>
                  <a:glow rad="38100">
                    <a:srgbClr val="5B9BD5">
                      <a:alpha val="39000"/>
                    </a:srgb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ECO</a:t>
            </a:r>
            <a:r>
              <a:rPr lang="en-US" sz="3200" b="1" kern="1400" dirty="0" smtClean="0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538135"/>
                </a:solidFill>
                <a:effectLst>
                  <a:glow rad="38100">
                    <a:srgbClr val="5B9BD5">
                      <a:alpha val="39000"/>
                    </a:srgb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</a:rPr>
              <a:t>12VDC Water Heater</a:t>
            </a:r>
            <a:endParaRPr lang="en-MY" sz="32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669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seers.com.my/wp-content/uploads/2012/11/hybrid_900x30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72816"/>
            <a:ext cx="8640960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6381327"/>
            <a:ext cx="1259631" cy="600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8000"/>
              </a:lnSpc>
              <a:spcAft>
                <a:spcPts val="600"/>
              </a:spcAft>
            </a:pPr>
            <a:r>
              <a:rPr lang="en-US" sz="2800" i="1" kern="1400" dirty="0" err="1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000000"/>
                </a:solidFill>
                <a:effectLst>
                  <a:glow rad="38100">
                    <a:srgbClr val="5B9BD5">
                      <a:alpha val="39000"/>
                    </a:srgb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Saf</a:t>
            </a:r>
            <a:r>
              <a:rPr lang="en-US" b="1" kern="1400" dirty="0" err="1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538135"/>
                </a:solidFill>
                <a:effectLst>
                  <a:glow rad="38100">
                    <a:srgbClr val="5B9BD5">
                      <a:alpha val="39000"/>
                    </a:srgb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ECO</a:t>
            </a:r>
            <a:r>
              <a:rPr lang="en-US" b="1" kern="1400" dirty="0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538135"/>
                </a:solidFill>
                <a:effectLst>
                  <a:glow rad="38100">
                    <a:srgbClr val="5B9BD5">
                      <a:alpha val="39000"/>
                    </a:srgb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1200" b="1" kern="1400" dirty="0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538135"/>
                </a:solidFill>
                <a:effectLst>
                  <a:glow rad="38100">
                    <a:srgbClr val="5B9BD5">
                      <a:alpha val="39000"/>
                    </a:srgb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®</a:t>
            </a:r>
            <a:endParaRPr lang="en-MY" sz="1200" kern="14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3200" i="1" kern="1400" dirty="0" err="1" smtClean="0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000000"/>
                </a:solidFill>
                <a:effectLst>
                  <a:glow rad="38100">
                    <a:srgbClr val="5B9BD5">
                      <a:alpha val="39000"/>
                    </a:srgb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Saf</a:t>
            </a:r>
            <a:r>
              <a:rPr lang="en-US" sz="2400" b="1" kern="1400" dirty="0" err="1" smtClean="0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538135"/>
                </a:solidFill>
                <a:effectLst>
                  <a:glow rad="38100">
                    <a:srgbClr val="5B9BD5">
                      <a:alpha val="39000"/>
                    </a:srgb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ECO</a:t>
            </a:r>
            <a:r>
              <a:rPr lang="en-US" sz="3200" b="1" kern="1400" dirty="0" smtClean="0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538135"/>
                </a:solidFill>
                <a:effectLst>
                  <a:glow rad="38100">
                    <a:srgbClr val="5B9BD5">
                      <a:alpha val="39000"/>
                    </a:srgb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</a:rPr>
              <a:t>12VDC </a:t>
            </a:r>
            <a:r>
              <a:rPr lang="en-US" sz="3200" b="1" dirty="0" err="1" smtClean="0">
                <a:solidFill>
                  <a:schemeClr val="tx2">
                    <a:lumMod val="75000"/>
                  </a:schemeClr>
                </a:solidFill>
              </a:rPr>
              <a:t>Centralise</a:t>
            </a:r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</a:rPr>
              <a:t> Hybrid Hot Water System</a:t>
            </a:r>
            <a:endParaRPr lang="en-MY" sz="32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8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3200" i="1" kern="1400" dirty="0" err="1" smtClean="0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000000"/>
                </a:solidFill>
                <a:effectLst>
                  <a:glow rad="38100">
                    <a:srgbClr val="5B9BD5">
                      <a:alpha val="39000"/>
                    </a:srgb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Saf</a:t>
            </a:r>
            <a:r>
              <a:rPr lang="en-US" sz="2400" b="1" kern="1400" dirty="0" err="1" smtClean="0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538135"/>
                </a:solidFill>
                <a:effectLst>
                  <a:glow rad="38100">
                    <a:srgbClr val="5B9BD5">
                      <a:alpha val="39000"/>
                    </a:srgb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ECO</a:t>
            </a:r>
            <a:r>
              <a:rPr lang="en-US" sz="3200" b="1" kern="1400" dirty="0" smtClean="0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538135"/>
                </a:solidFill>
                <a:effectLst>
                  <a:glow rad="38100">
                    <a:srgbClr val="5B9BD5">
                      <a:alpha val="39000"/>
                    </a:srgb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</a:rPr>
              <a:t>12VDC </a:t>
            </a:r>
            <a:r>
              <a:rPr lang="en-US" sz="3200" b="1" dirty="0" err="1" smtClean="0">
                <a:solidFill>
                  <a:schemeClr val="tx2">
                    <a:lumMod val="75000"/>
                  </a:schemeClr>
                </a:solidFill>
              </a:rPr>
              <a:t>Centralise</a:t>
            </a:r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</a:rPr>
              <a:t> Hybrid Hot Water System</a:t>
            </a:r>
            <a:endParaRPr lang="en-MY" sz="3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146" name="Picture 2" descr="http://www.seers.com.my/images/1287390149_control_stop_squar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52400" cy="152400"/>
          </a:xfrm>
          <a:prstGeom prst="rect">
            <a:avLst/>
          </a:prstGeom>
          <a:noFill/>
        </p:spPr>
      </p:pic>
      <p:pic>
        <p:nvPicPr>
          <p:cNvPr id="6147" name="Picture 3" descr="http://www.seers.com.my/images/1287390149_control_stop_squar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52400" cy="152400"/>
          </a:xfrm>
          <a:prstGeom prst="rect">
            <a:avLst/>
          </a:prstGeom>
          <a:noFill/>
        </p:spPr>
      </p:pic>
      <p:pic>
        <p:nvPicPr>
          <p:cNvPr id="6149" name="Picture 5" descr="http://www.seers.com.my/images/1287390149_control_stop_squar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52400" cy="152400"/>
          </a:xfrm>
          <a:prstGeom prst="rect">
            <a:avLst/>
          </a:prstGeom>
          <a:noFill/>
        </p:spPr>
      </p:pic>
      <p:pic>
        <p:nvPicPr>
          <p:cNvPr id="6150" name="Picture 6" descr="http://www.seers.com.my/images/1287390149_control_stop_squar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52400" cy="152400"/>
          </a:xfrm>
          <a:prstGeom prst="rect">
            <a:avLst/>
          </a:prstGeom>
          <a:noFill/>
        </p:spPr>
      </p:pic>
      <p:pic>
        <p:nvPicPr>
          <p:cNvPr id="6151" name="Picture 7" descr="http://www.seers.com.my/images/1287390149_control_stop_squar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52400" cy="152400"/>
          </a:xfrm>
          <a:prstGeom prst="rect">
            <a:avLst/>
          </a:prstGeom>
          <a:noFill/>
        </p:spPr>
      </p:pic>
      <p:pic>
        <p:nvPicPr>
          <p:cNvPr id="6152" name="Picture 8" descr="http://www.seers.com.my/images/1287390149_control_stop_squar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52400" cy="152400"/>
          </a:xfrm>
          <a:prstGeom prst="rect">
            <a:avLst/>
          </a:prstGeom>
          <a:noFill/>
        </p:spPr>
      </p:pic>
      <p:pic>
        <p:nvPicPr>
          <p:cNvPr id="6153" name="Picture 9" descr="http://www.seers.com.my/images/1287390149_control_stop_squar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52400" cy="152400"/>
          </a:xfrm>
          <a:prstGeom prst="rect">
            <a:avLst/>
          </a:prstGeom>
          <a:noFill/>
        </p:spPr>
      </p:pic>
      <p:pic>
        <p:nvPicPr>
          <p:cNvPr id="6154" name="Picture 10" descr="http://www.seers.com.my/images/1287390149_control_stop_squar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52400" cy="152400"/>
          </a:xfrm>
          <a:prstGeom prst="rect">
            <a:avLst/>
          </a:prstGeom>
          <a:noFill/>
        </p:spPr>
      </p:pic>
      <p:pic>
        <p:nvPicPr>
          <p:cNvPr id="6155" name="Picture 11" descr="http://www.seers.com.my/images/1287390149_control_stop_squar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52400" cy="152400"/>
          </a:xfrm>
          <a:prstGeom prst="rect">
            <a:avLst/>
          </a:prstGeom>
          <a:noFill/>
        </p:spPr>
      </p:pic>
      <p:pic>
        <p:nvPicPr>
          <p:cNvPr id="6156" name="Picture 12" descr="http://www.seers.com.my/images/1287390149_control_stop_squar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52400" cy="152400"/>
          </a:xfrm>
          <a:prstGeom prst="rect">
            <a:avLst/>
          </a:prstGeom>
          <a:noFill/>
        </p:spPr>
      </p:pic>
      <p:pic>
        <p:nvPicPr>
          <p:cNvPr id="6157" name="Picture 13" descr="http://www.seers.com.my/images/1287390149_control_stop_squar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52400" cy="152400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7" y="1844824"/>
            <a:ext cx="3297025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323528" y="1340768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Great Savings!</a:t>
            </a:r>
            <a:endParaRPr lang="en-MY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39505" y="1844824"/>
            <a:ext cx="3746195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4499992" y="1340768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Safety is #1 </a:t>
            </a:r>
            <a:r>
              <a:rPr lang="en-US" sz="1600" b="1" dirty="0" smtClean="0">
                <a:solidFill>
                  <a:schemeClr val="tx2">
                    <a:lumMod val="75000"/>
                  </a:schemeClr>
                </a:solidFill>
              </a:rPr>
              <a:t>!</a:t>
            </a:r>
            <a:endParaRPr lang="en-MY" sz="1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57985" y="3909913"/>
            <a:ext cx="3698333" cy="2399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4499992" y="3429000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Convenient and Cost Effective!</a:t>
            </a:r>
            <a:endParaRPr lang="en-MY" sz="1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4221089"/>
            <a:ext cx="1596705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23728" y="4293096"/>
            <a:ext cx="1800200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seers.com.my/wp-content/uploads/2012/11/dc_900x30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4744"/>
            <a:ext cx="8572500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6381327"/>
            <a:ext cx="1259631" cy="600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8000"/>
              </a:lnSpc>
              <a:spcAft>
                <a:spcPts val="600"/>
              </a:spcAft>
            </a:pPr>
            <a:r>
              <a:rPr lang="en-US" sz="2800" i="1" kern="1400" dirty="0" err="1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000000"/>
                </a:solidFill>
                <a:effectLst>
                  <a:glow rad="38100">
                    <a:srgbClr val="5B9BD5">
                      <a:alpha val="39000"/>
                    </a:srgb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Saf</a:t>
            </a:r>
            <a:r>
              <a:rPr lang="en-US" b="1" kern="1400" dirty="0" err="1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538135"/>
                </a:solidFill>
                <a:effectLst>
                  <a:glow rad="38100">
                    <a:srgbClr val="5B9BD5">
                      <a:alpha val="39000"/>
                    </a:srgb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ECO</a:t>
            </a:r>
            <a:r>
              <a:rPr lang="en-US" b="1" kern="1400" dirty="0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538135"/>
                </a:solidFill>
                <a:effectLst>
                  <a:glow rad="38100">
                    <a:srgbClr val="5B9BD5">
                      <a:alpha val="39000"/>
                    </a:srgb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1200" b="1" kern="1400" dirty="0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538135"/>
                </a:solidFill>
                <a:effectLst>
                  <a:glow rad="38100">
                    <a:srgbClr val="5B9BD5">
                      <a:alpha val="39000"/>
                    </a:srgb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®</a:t>
            </a:r>
            <a:endParaRPr lang="en-MY" sz="1200" kern="14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3200" i="1" kern="1400" dirty="0" err="1" smtClean="0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000000"/>
                </a:solidFill>
                <a:effectLst>
                  <a:glow rad="38100">
                    <a:srgbClr val="5B9BD5">
                      <a:alpha val="39000"/>
                    </a:srgb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Saf</a:t>
            </a:r>
            <a:r>
              <a:rPr lang="en-US" sz="2400" b="1" kern="1400" dirty="0" err="1" smtClean="0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538135"/>
                </a:solidFill>
                <a:effectLst>
                  <a:glow rad="38100">
                    <a:srgbClr val="5B9BD5">
                      <a:alpha val="39000"/>
                    </a:srgb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ECO</a:t>
            </a:r>
            <a:r>
              <a:rPr lang="en-US" sz="3200" b="1" kern="1400" dirty="0" smtClean="0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538135"/>
                </a:solidFill>
                <a:effectLst>
                  <a:glow rad="38100">
                    <a:srgbClr val="5B9BD5">
                      <a:alpha val="39000"/>
                    </a:srgb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</a:rPr>
              <a:t>DC </a:t>
            </a:r>
            <a:r>
              <a:rPr lang="en-US" sz="3200" b="1" dirty="0" err="1" smtClean="0">
                <a:solidFill>
                  <a:schemeClr val="tx2">
                    <a:lumMod val="75000"/>
                  </a:schemeClr>
                </a:solidFill>
              </a:rPr>
              <a:t>Strorage</a:t>
            </a:r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</a:rPr>
              <a:t> Hot Water System</a:t>
            </a:r>
            <a:endParaRPr lang="en-MY" sz="3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23728" y="3284984"/>
            <a:ext cx="576064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MY" b="1" dirty="0" smtClean="0">
                <a:solidFill>
                  <a:schemeClr val="accent3">
                    <a:lumMod val="75000"/>
                  </a:schemeClr>
                </a:solidFill>
              </a:rPr>
              <a:t>Advantages</a:t>
            </a:r>
          </a:p>
          <a:p>
            <a:pPr fontAlgn="base">
              <a:buFont typeface="Wingdings" pitchFamily="2" charset="2"/>
              <a:buChar char="q"/>
            </a:pPr>
            <a:r>
              <a:rPr lang="en-MY" dirty="0" smtClean="0"/>
              <a:t> No heating element and no risk of electrical shock</a:t>
            </a:r>
          </a:p>
          <a:p>
            <a:pPr fontAlgn="base">
              <a:buFont typeface="Wingdings" pitchFamily="2" charset="2"/>
              <a:buChar char="q"/>
            </a:pPr>
            <a:r>
              <a:rPr lang="en-MY" dirty="0" smtClean="0"/>
              <a:t>100% hot water consistency</a:t>
            </a:r>
          </a:p>
          <a:p>
            <a:pPr fontAlgn="base">
              <a:buFont typeface="Wingdings" pitchFamily="2" charset="2"/>
              <a:buChar char="q"/>
            </a:pPr>
            <a:r>
              <a:rPr lang="en-MY" dirty="0" smtClean="0"/>
              <a:t> Adjustable temperature</a:t>
            </a:r>
          </a:p>
          <a:p>
            <a:pPr fontAlgn="base">
              <a:buFont typeface="Wingdings" pitchFamily="2" charset="2"/>
              <a:buChar char="q"/>
            </a:pPr>
            <a:r>
              <a:rPr lang="en-MY" dirty="0" smtClean="0"/>
              <a:t> Temperature indicator</a:t>
            </a:r>
          </a:p>
          <a:p>
            <a:pPr fontAlgn="base">
              <a:buFont typeface="Wingdings" pitchFamily="2" charset="2"/>
              <a:buChar char="q"/>
            </a:pPr>
            <a:r>
              <a:rPr lang="en-MY" dirty="0" smtClean="0"/>
              <a:t> Eco friendly </a:t>
            </a:r>
          </a:p>
          <a:p>
            <a:pPr fontAlgn="base">
              <a:buFont typeface="Wingdings" pitchFamily="2" charset="2"/>
              <a:buChar char="q"/>
            </a:pPr>
            <a:r>
              <a:rPr lang="en-MY" dirty="0" smtClean="0"/>
              <a:t> Save provision of cable</a:t>
            </a:r>
          </a:p>
          <a:p>
            <a:pPr fontAlgn="base">
              <a:buFont typeface="Wingdings" pitchFamily="2" charset="2"/>
              <a:buChar char="q"/>
            </a:pPr>
            <a:r>
              <a:rPr lang="en-MY" dirty="0" smtClean="0"/>
              <a:t> Dry run protection</a:t>
            </a:r>
          </a:p>
          <a:p>
            <a:pPr fontAlgn="base">
              <a:buFont typeface="Wingdings" pitchFamily="2" charset="2"/>
              <a:buChar char="q"/>
            </a:pPr>
            <a:r>
              <a:rPr lang="en-MY" dirty="0" smtClean="0"/>
              <a:t> Good insulation</a:t>
            </a:r>
          </a:p>
          <a:p>
            <a:pPr fontAlgn="base">
              <a:buFont typeface="Wingdings" pitchFamily="2" charset="2"/>
              <a:buChar char="q"/>
            </a:pPr>
            <a:r>
              <a:rPr lang="en-MY" dirty="0" smtClean="0"/>
              <a:t> 480 watts with 60% of energy saving</a:t>
            </a:r>
          </a:p>
          <a:p>
            <a:pPr fontAlgn="base">
              <a:buFont typeface="Wingdings" pitchFamily="2" charset="2"/>
              <a:buChar char="q"/>
            </a:pPr>
            <a:r>
              <a:rPr lang="en-MY" dirty="0" smtClean="0"/>
              <a:t> High return of investment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886329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3200" i="1" kern="1400" dirty="0" err="1" smtClean="0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000000"/>
                </a:solidFill>
                <a:effectLst>
                  <a:glow rad="38100">
                    <a:srgbClr val="5B9BD5">
                      <a:alpha val="39000"/>
                    </a:srgb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Saf</a:t>
            </a:r>
            <a:r>
              <a:rPr lang="en-US" sz="2400" b="1" kern="1400" dirty="0" err="1" smtClean="0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538135"/>
                </a:solidFill>
                <a:effectLst>
                  <a:glow rad="38100">
                    <a:srgbClr val="5B9BD5">
                      <a:alpha val="39000"/>
                    </a:srgb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ECO</a:t>
            </a:r>
            <a:r>
              <a:rPr lang="en-US" sz="3200" b="1" kern="1400" dirty="0" smtClean="0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538135"/>
                </a:solidFill>
                <a:effectLst>
                  <a:glow rad="38100">
                    <a:srgbClr val="5B9BD5">
                      <a:alpha val="39000"/>
                    </a:srgb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</a:rPr>
              <a:t>3 Sec Thermal Flask</a:t>
            </a:r>
            <a:endParaRPr lang="en-MY" sz="3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740352" y="4581128"/>
            <a:ext cx="936104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7" name="TextBox 6"/>
          <p:cNvSpPr txBox="1"/>
          <p:nvPr/>
        </p:nvSpPr>
        <p:spPr>
          <a:xfrm>
            <a:off x="755576" y="2780928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q"/>
            </a:pPr>
            <a:endParaRPr lang="en-MY" dirty="0"/>
          </a:p>
        </p:txBody>
      </p:sp>
      <p:sp>
        <p:nvSpPr>
          <p:cNvPr id="8" name="TextBox 7"/>
          <p:cNvSpPr txBox="1"/>
          <p:nvPr/>
        </p:nvSpPr>
        <p:spPr>
          <a:xfrm>
            <a:off x="1115616" y="2516411"/>
            <a:ext cx="453650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en-US" b="1" dirty="0" smtClean="0"/>
              <a:t> 2.5 sec to boil water</a:t>
            </a: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en-US" b="1" dirty="0" smtClean="0"/>
              <a:t> Hot water on demand.</a:t>
            </a: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en-US" b="1" dirty="0" smtClean="0"/>
              <a:t> Energy savings, as high as 98% </a:t>
            </a: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en-US" b="1" dirty="0" smtClean="0"/>
              <a:t> Low operating cost</a:t>
            </a: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en-US" b="1" dirty="0" smtClean="0"/>
              <a:t> Temperature setting</a:t>
            </a: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en-US" b="1" dirty="0" smtClean="0"/>
              <a:t> Healthy water. No more re-boiling.</a:t>
            </a: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en-US" b="1" dirty="0" smtClean="0"/>
              <a:t> Safety auto shut-off</a:t>
            </a: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en-US" b="1" dirty="0" smtClean="0"/>
              <a:t> Low maintenance</a:t>
            </a:r>
            <a:r>
              <a:rPr lang="en-US" dirty="0" smtClean="0"/>
              <a:t> </a:t>
            </a:r>
          </a:p>
        </p:txBody>
      </p:sp>
      <p:pic>
        <p:nvPicPr>
          <p:cNvPr id="9" name="Picture 2" descr="http://seers.com.my/wp-content/uploads/2012/12/flask_900x300-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896" y="2492896"/>
            <a:ext cx="7795649" cy="216024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1043608" y="1772816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Save and Safe Hot Water</a:t>
            </a:r>
            <a:r>
              <a:rPr lang="en-US" sz="2400" dirty="0" smtClean="0"/>
              <a:t> </a:t>
            </a:r>
            <a:endParaRPr lang="en-MY" sz="2400" dirty="0"/>
          </a:p>
        </p:txBody>
      </p:sp>
      <p:sp>
        <p:nvSpPr>
          <p:cNvPr id="11" name="Rectangle 10"/>
          <p:cNvSpPr/>
          <p:nvPr/>
        </p:nvSpPr>
        <p:spPr>
          <a:xfrm>
            <a:off x="8100392" y="3861048"/>
            <a:ext cx="1043608" cy="1008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51520" y="1412776"/>
            <a:ext cx="6320744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altLang="zh-CN" sz="2800" dirty="0" smtClean="0">
                <a:latin typeface="Calibri" pitchFamily="34" charset="0"/>
                <a:cs typeface="Calibri" pitchFamily="34" charset="0"/>
              </a:rPr>
              <a:t> Real Time Data Collection</a:t>
            </a:r>
          </a:p>
          <a:p>
            <a:pPr>
              <a:defRPr/>
            </a:pPr>
            <a:endParaRPr lang="en-US" altLang="zh-CN" sz="28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altLang="zh-CN" sz="28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sz="2800" dirty="0" smtClean="0">
                <a:latin typeface="Calibri" pitchFamily="34" charset="0"/>
                <a:cs typeface="Arial" pitchFamily="34" charset="0"/>
              </a:rPr>
              <a:t>Building Dashboard and Visualization</a:t>
            </a:r>
          </a:p>
          <a:p>
            <a:pPr>
              <a:defRPr/>
            </a:pPr>
            <a:endParaRPr lang="en-US" altLang="zh-CN" sz="2800" dirty="0" smtClean="0">
              <a:latin typeface="Calibri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altLang="zh-CN" sz="2800" dirty="0" smtClean="0">
                <a:latin typeface="Calibri" pitchFamily="34" charset="0"/>
                <a:cs typeface="Arial" pitchFamily="34" charset="0"/>
              </a:rPr>
              <a:t> Customized Reporting System</a:t>
            </a:r>
          </a:p>
          <a:p>
            <a:pPr>
              <a:defRPr/>
            </a:pPr>
            <a:endParaRPr lang="en-US" altLang="zh-CN" sz="2800" dirty="0" smtClean="0">
              <a:latin typeface="Calibri" pitchFamily="34" charset="0"/>
              <a:ea typeface="+mn-ea"/>
              <a:cs typeface="Arial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altLang="zh-CN" sz="2800" dirty="0" smtClean="0">
                <a:latin typeface="Calibri" pitchFamily="34" charset="0"/>
                <a:cs typeface="Arial" pitchFamily="34" charset="0"/>
              </a:rPr>
              <a:t> Control, Tuning and Optimization</a:t>
            </a:r>
            <a:endParaRPr lang="zh-CN" altLang="en-US" sz="2800" dirty="0">
              <a:ea typeface="+mn-ea"/>
              <a:cs typeface="Arial" pitchFamily="34" charset="0"/>
            </a:endParaRPr>
          </a:p>
        </p:txBody>
      </p:sp>
      <p:pic>
        <p:nvPicPr>
          <p:cNvPr id="5" name="Picture 2" descr="http://optergy.com/how_does_it_work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929198"/>
            <a:ext cx="4392487" cy="1740162"/>
          </a:xfrm>
          <a:prstGeom prst="rect">
            <a:avLst/>
          </a:prstGeom>
          <a:noFill/>
        </p:spPr>
      </p:pic>
      <p:pic>
        <p:nvPicPr>
          <p:cNvPr id="11266" name="Picture 2" descr="http://optergy.com/how_does_it_work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7" y="4929198"/>
            <a:ext cx="4176463" cy="1740162"/>
          </a:xfrm>
          <a:prstGeom prst="rect">
            <a:avLst/>
          </a:prstGeom>
          <a:noFill/>
        </p:spPr>
      </p:pic>
      <p:pic>
        <p:nvPicPr>
          <p:cNvPr id="2" name="Picture 2" descr="http://www.optergy.com.my/wp-content/uploads/2012/04/Energy%20Solutions/EnergySolution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6256" y="2341470"/>
            <a:ext cx="1944216" cy="2016224"/>
          </a:xfrm>
          <a:prstGeom prst="rect">
            <a:avLst/>
          </a:prstGeom>
          <a:noFill/>
        </p:spPr>
      </p:pic>
      <p:sp>
        <p:nvSpPr>
          <p:cNvPr id="8" name="標題 1"/>
          <p:cNvSpPr txBox="1">
            <a:spLocks/>
          </p:cNvSpPr>
          <p:nvPr/>
        </p:nvSpPr>
        <p:spPr>
          <a:xfrm>
            <a:off x="0" y="-24"/>
            <a:ext cx="9144000" cy="100013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 anchorCtr="0"/>
          <a:lstStyle/>
          <a:p>
            <a:pPr algn="ctr" fontAlgn="auto">
              <a:spcAft>
                <a:spcPts val="0"/>
              </a:spcAft>
              <a:defRPr/>
            </a:pPr>
            <a:r>
              <a:rPr lang="en-US" altLang="zh-CN" sz="2400" b="1" i="1" dirty="0" smtClean="0">
                <a:solidFill>
                  <a:srgbClr val="FF0000"/>
                </a:solidFill>
                <a:latin typeface="Copperplate Gothic Bold" pitchFamily="34" charset="0"/>
                <a:cs typeface="Arial" pitchFamily="34" charset="0"/>
              </a:rPr>
              <a:t>What  </a:t>
            </a:r>
            <a:r>
              <a:rPr lang="en-US" altLang="zh-CN" sz="2400" b="1" dirty="0" smtClean="0">
                <a:solidFill>
                  <a:schemeClr val="bg1"/>
                </a:solidFill>
                <a:latin typeface="Copperplate Gothic Bold" pitchFamily="34" charset="0"/>
                <a:cs typeface="Arial" pitchFamily="34" charset="0"/>
              </a:rPr>
              <a:t>Energy Management System-Optergy does?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itchFamily="34" charset="0"/>
              <a:ea typeface="+mj-ea"/>
              <a:cs typeface="Arial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71D37-E40F-421A-A08D-FF8F310457F0}" type="slidenum">
              <a:rPr lang="en-MY" smtClean="0"/>
              <a:pPr/>
              <a:t>28</a:t>
            </a:fld>
            <a:endParaRPr lang="en-MY"/>
          </a:p>
        </p:txBody>
      </p:sp>
      <p:sp>
        <p:nvSpPr>
          <p:cNvPr id="10" name="TextBox 9"/>
          <p:cNvSpPr txBox="1"/>
          <p:nvPr/>
        </p:nvSpPr>
        <p:spPr>
          <a:xfrm>
            <a:off x="7452320" y="812053"/>
            <a:ext cx="1691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by    </a:t>
            </a:r>
            <a:r>
              <a:rPr lang="en-US" sz="4800" b="1" dirty="0" smtClean="0">
                <a:solidFill>
                  <a:srgbClr val="FF0000"/>
                </a:solidFill>
                <a:ea typeface="Meiryo" panose="020B0604030504040204" pitchFamily="34" charset="-128"/>
                <a:cs typeface="Meiryo" panose="020B0604030504040204" pitchFamily="34" charset="-128"/>
              </a:rPr>
              <a:t>m</a:t>
            </a:r>
            <a:r>
              <a:rPr lang="en-US" sz="3600" b="1" dirty="0" smtClean="0">
                <a:solidFill>
                  <a:srgbClr val="FF0000"/>
                </a:solidFill>
                <a:ea typeface="Meiryo" panose="020B0604030504040204" pitchFamily="34" charset="-128"/>
                <a:cs typeface="Meiryo" panose="020B0604030504040204" pitchFamily="34" charset="-128"/>
              </a:rPr>
              <a:t>10</a:t>
            </a:r>
            <a:endParaRPr lang="en-MY" sz="3600" b="1" dirty="0">
              <a:solidFill>
                <a:srgbClr val="FF0000"/>
              </a:solidFill>
              <a:ea typeface="Meiryo" panose="020B0604030504040204" pitchFamily="34" charset="-128"/>
              <a:cs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1719745"/>
      </p:ext>
    </p:extLst>
  </p:cSld>
  <p:clrMapOvr>
    <a:masterClrMapping/>
  </p:clrMapOvr>
  <p:transition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3200" i="1" kern="1400" dirty="0" err="1" smtClean="0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000000"/>
                </a:solidFill>
                <a:effectLst>
                  <a:glow rad="38100">
                    <a:srgbClr val="5B9BD5">
                      <a:alpha val="39000"/>
                    </a:srgb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Saf</a:t>
            </a:r>
            <a:r>
              <a:rPr lang="en-US" sz="2400" b="1" kern="1400" dirty="0" err="1" smtClean="0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538135"/>
                </a:solidFill>
                <a:effectLst>
                  <a:glow rad="38100">
                    <a:srgbClr val="5B9BD5">
                      <a:alpha val="39000"/>
                    </a:srgb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ECO</a:t>
            </a:r>
            <a:r>
              <a:rPr lang="en-US" sz="3200" b="1" kern="1400" dirty="0" smtClean="0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538135"/>
                </a:solidFill>
                <a:effectLst>
                  <a:glow rad="38100">
                    <a:srgbClr val="5B9BD5">
                      <a:alpha val="39000"/>
                    </a:srgb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</a:rPr>
              <a:t>MS Energy Saving</a:t>
            </a:r>
            <a:endParaRPr lang="en-MY" sz="3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074" name="Picture 2" descr="Mini Sun Power Saver Model MS 38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00" y="2348880"/>
            <a:ext cx="2160240" cy="261892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971600" y="1700808"/>
            <a:ext cx="5256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No. 1 Selling Power Saving Unit in Asia!</a:t>
            </a:r>
            <a:endParaRPr lang="en-MY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9592" y="2564904"/>
            <a:ext cx="48965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US" dirty="0" smtClean="0"/>
              <a:t> Reduces power consumption by 10-20%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 Plug and play. No wiring works.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 Affordable, good ROI.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 Suitable for houses, apartments, condominium, shops, offices, small factories etc. 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 2 years warranty</a:t>
            </a:r>
            <a:endParaRPr lang="en-MY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27384"/>
            <a:ext cx="9144000" cy="1224136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b="1" smtClean="0"/>
              <a:t>            </a:t>
            </a:r>
            <a:endParaRPr lang="en-MY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7663" y="1700808"/>
            <a:ext cx="4608513" cy="576064"/>
          </a:xfrm>
        </p:spPr>
        <p:txBody>
          <a:bodyPr>
            <a:noAutofit/>
          </a:bodyPr>
          <a:lstStyle/>
          <a:p>
            <a:r>
              <a:rPr lang="en-US" sz="2800" b="1" i="1" dirty="0" smtClean="0"/>
              <a:t>           </a:t>
            </a:r>
            <a:endParaRPr lang="en-MY" sz="2800" b="1" i="1" dirty="0"/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3563888" y="105694"/>
            <a:ext cx="1944216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dk1">
                    <a:lumMod val="0"/>
                    <a:lumOff val="0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pPr>
              <a:lnSpc>
                <a:spcPct val="118000"/>
              </a:lnSpc>
              <a:spcAft>
                <a:spcPts val="600"/>
              </a:spcAft>
            </a:pPr>
            <a:r>
              <a:rPr lang="en-US" sz="4800" i="1" kern="1400" dirty="0" err="1" smtClean="0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000000"/>
                </a:solidFill>
                <a:effectLst>
                  <a:glow rad="38100">
                    <a:srgbClr val="5B9BD5">
                      <a:alpha val="39000"/>
                    </a:srgb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Saf</a:t>
            </a:r>
            <a:r>
              <a:rPr lang="en-US" sz="3600" b="1" kern="1400" dirty="0" err="1" smtClean="0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538135"/>
                </a:solidFill>
                <a:effectLst>
                  <a:glow rad="38100">
                    <a:srgbClr val="5B9BD5">
                      <a:alpha val="39000"/>
                    </a:srgb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ECO</a:t>
            </a:r>
            <a:r>
              <a:rPr lang="en-US" sz="3600" b="1" kern="1400" dirty="0" smtClean="0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538135"/>
                </a:solidFill>
                <a:effectLst>
                  <a:glow rad="38100">
                    <a:srgbClr val="5B9BD5">
                      <a:alpha val="39000"/>
                    </a:srgb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1600" b="1" kern="1400" dirty="0" smtClean="0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effectLst>
                  <a:glow rad="38100">
                    <a:srgbClr val="5B9BD5">
                      <a:alpha val="39000"/>
                    </a:srgb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™</a:t>
            </a:r>
            <a:endParaRPr lang="en-MY" sz="1600" kern="1400" dirty="0"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3400" y="2133600"/>
            <a:ext cx="8153400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/>
              <a:t>In The Building Environment, </a:t>
            </a:r>
          </a:p>
          <a:p>
            <a:pPr algn="ctr"/>
            <a:r>
              <a:rPr lang="en-US" sz="2800" b="1" dirty="0" smtClean="0"/>
              <a:t>An Effective Energy </a:t>
            </a:r>
            <a:r>
              <a:rPr lang="en-US" sz="2800" b="1" dirty="0" smtClean="0"/>
              <a:t>Saving Concept </a:t>
            </a:r>
            <a:r>
              <a:rPr lang="en-US" sz="2800" b="1" dirty="0" smtClean="0"/>
              <a:t>Should Be:</a:t>
            </a:r>
            <a:endParaRPr lang="en-US" sz="2800" b="1" dirty="0" smtClean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b="1" dirty="0" smtClean="0"/>
              <a:t>Effective Defense - </a:t>
            </a:r>
            <a:r>
              <a:rPr lang="en-US" sz="2000" b="1" dirty="0" smtClean="0"/>
              <a:t>Blocking </a:t>
            </a:r>
            <a:r>
              <a:rPr lang="en-US" sz="2000" b="1" dirty="0" smtClean="0"/>
              <a:t>The Heat From Entering The Premise, and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000" b="1" dirty="0" smtClean="0"/>
              <a:t>Strong Offence - Reducing </a:t>
            </a:r>
            <a:r>
              <a:rPr lang="en-US" sz="2000" b="1" dirty="0" smtClean="0"/>
              <a:t>The Energy Consumption With Smart Technology Systems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b="1" dirty="0" smtClean="0"/>
              <a:t>Effective, Affordable, Proven &amp; </a:t>
            </a:r>
            <a:r>
              <a:rPr lang="en-US" sz="2000" b="1" dirty="0" smtClean="0"/>
              <a:t>Long Lasting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b="1" dirty="0" smtClean="0"/>
              <a:t>Good </a:t>
            </a:r>
            <a:r>
              <a:rPr lang="en-US" sz="2000" b="1" dirty="0" smtClean="0"/>
              <a:t>ROI</a:t>
            </a:r>
          </a:p>
          <a:p>
            <a:pPr algn="ctr"/>
            <a:r>
              <a:rPr lang="en-US" sz="3200" b="1" dirty="0" smtClean="0"/>
              <a:t> </a:t>
            </a:r>
            <a:endParaRPr lang="en-MY" sz="3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452320" y="209508"/>
            <a:ext cx="1691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by    </a:t>
            </a:r>
            <a:r>
              <a:rPr lang="en-US" sz="4800" b="1" dirty="0" smtClean="0">
                <a:solidFill>
                  <a:srgbClr val="FF0000"/>
                </a:solidFill>
                <a:ea typeface="Meiryo" panose="020B0604030504040204" pitchFamily="34" charset="-128"/>
                <a:cs typeface="Meiryo" panose="020B0604030504040204" pitchFamily="34" charset="-128"/>
              </a:rPr>
              <a:t>m</a:t>
            </a:r>
            <a:r>
              <a:rPr lang="en-US" sz="3600" b="1" dirty="0" smtClean="0">
                <a:solidFill>
                  <a:srgbClr val="FF0000"/>
                </a:solidFill>
                <a:ea typeface="Meiryo" panose="020B0604030504040204" pitchFamily="34" charset="-128"/>
                <a:cs typeface="Meiryo" panose="020B0604030504040204" pitchFamily="34" charset="-128"/>
              </a:rPr>
              <a:t>10</a:t>
            </a:r>
            <a:endParaRPr lang="en-MY" sz="3600" b="1" dirty="0">
              <a:solidFill>
                <a:srgbClr val="FF0000"/>
              </a:solidFill>
              <a:ea typeface="Meiryo" panose="020B0604030504040204" pitchFamily="34" charset="-128"/>
              <a:cs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6322194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27384"/>
            <a:ext cx="9144000" cy="10801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18864" y="44624"/>
            <a:ext cx="8229600" cy="864096"/>
          </a:xfrm>
        </p:spPr>
        <p:txBody>
          <a:bodyPr/>
          <a:lstStyle/>
          <a:p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smtClean="0">
                <a:solidFill>
                  <a:schemeClr val="bg1"/>
                </a:solidFill>
              </a:rPr>
              <a:t>        </a:t>
            </a:r>
            <a:r>
              <a:rPr lang="en-US" sz="2800" dirty="0" smtClean="0"/>
              <a:t>                    Group of Products</a:t>
            </a:r>
            <a:endParaRPr lang="en-MY" sz="2800" dirty="0"/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327151" y="-27384"/>
            <a:ext cx="2028825" cy="854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dk1">
                    <a:lumMod val="0"/>
                    <a:lumOff val="0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pPr>
              <a:lnSpc>
                <a:spcPct val="118000"/>
              </a:lnSpc>
              <a:spcAft>
                <a:spcPts val="600"/>
              </a:spcAft>
            </a:pPr>
            <a:r>
              <a:rPr lang="en-US" sz="4800" i="1" kern="1400" dirty="0" err="1" smtClean="0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000000"/>
                </a:solidFill>
                <a:effectLst>
                  <a:glow rad="38100">
                    <a:srgbClr val="5B9BD5">
                      <a:alpha val="39000"/>
                    </a:srgb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Saf</a:t>
            </a:r>
            <a:r>
              <a:rPr lang="en-US" sz="3600" b="1" kern="1400" dirty="0" err="1" smtClean="0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538135"/>
                </a:solidFill>
                <a:effectLst>
                  <a:glow rad="38100">
                    <a:srgbClr val="5B9BD5">
                      <a:alpha val="39000"/>
                    </a:srgb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ECO</a:t>
            </a:r>
            <a:r>
              <a:rPr lang="en-US" sz="3600" b="1" kern="1400" dirty="0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538135"/>
                </a:solidFill>
                <a:effectLst>
                  <a:glow rad="38100">
                    <a:srgbClr val="5B9BD5">
                      <a:alpha val="39000"/>
                    </a:srgb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3600" b="1" kern="1400" dirty="0" smtClean="0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538135"/>
                </a:solidFill>
                <a:effectLst>
                  <a:glow rad="38100">
                    <a:srgbClr val="5B9BD5">
                      <a:alpha val="39000"/>
                    </a:srgb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2000" b="1" kern="1400" dirty="0" smtClean="0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538135"/>
                </a:solidFill>
                <a:effectLst>
                  <a:glow rad="38100">
                    <a:srgbClr val="5B9BD5">
                      <a:alpha val="39000"/>
                    </a:srgb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®</a:t>
            </a:r>
            <a:endParaRPr lang="en-MY" sz="2000" kern="14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>
              <a:lnSpc>
                <a:spcPct val="118000"/>
              </a:lnSpc>
              <a:spcAft>
                <a:spcPts val="600"/>
              </a:spcAft>
            </a:pPr>
            <a:r>
              <a:rPr lang="en-US" sz="3600" b="1" kern="1400" dirty="0" smtClean="0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538135"/>
                </a:solidFill>
                <a:effectLst>
                  <a:glow rad="38100">
                    <a:srgbClr val="5B9BD5">
                      <a:alpha val="39000"/>
                    </a:srgb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    </a:t>
            </a:r>
            <a:endParaRPr lang="en-MY" sz="1000" kern="14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3013374949"/>
              </p:ext>
            </p:extLst>
          </p:nvPr>
        </p:nvGraphicFramePr>
        <p:xfrm>
          <a:off x="683568" y="1340768"/>
          <a:ext cx="7272808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Hexagon 35"/>
          <p:cNvSpPr/>
          <p:nvPr/>
        </p:nvSpPr>
        <p:spPr>
          <a:xfrm>
            <a:off x="5529808" y="476672"/>
            <a:ext cx="2592288" cy="2016224"/>
          </a:xfrm>
          <a:prstGeom prst="hexagon">
            <a:avLst>
              <a:gd name="adj" fmla="val 23915"/>
              <a:gd name="vf" fmla="val 115470"/>
            </a:avLst>
          </a:prstGeom>
          <a:solidFill>
            <a:schemeClr val="accent1">
              <a:lumMod val="60000"/>
              <a:lumOff val="40000"/>
            </a:scheme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35" name="Hexagon 34"/>
          <p:cNvSpPr/>
          <p:nvPr/>
        </p:nvSpPr>
        <p:spPr>
          <a:xfrm>
            <a:off x="1281336" y="387927"/>
            <a:ext cx="2592288" cy="2082323"/>
          </a:xfrm>
          <a:prstGeom prst="hexagon">
            <a:avLst>
              <a:gd name="adj" fmla="val 23915"/>
              <a:gd name="vf" fmla="val 115470"/>
            </a:avLst>
          </a:prstGeom>
          <a:solidFill>
            <a:schemeClr val="tx2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25" name="Hexagon 24"/>
          <p:cNvSpPr/>
          <p:nvPr/>
        </p:nvSpPr>
        <p:spPr>
          <a:xfrm>
            <a:off x="3333056" y="1484784"/>
            <a:ext cx="2700808" cy="2088232"/>
          </a:xfrm>
          <a:prstGeom prst="hexagon">
            <a:avLst>
              <a:gd name="adj" fmla="val 25984"/>
              <a:gd name="vf" fmla="val 11547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23" name="Hexagon 22"/>
          <p:cNvSpPr/>
          <p:nvPr/>
        </p:nvSpPr>
        <p:spPr>
          <a:xfrm>
            <a:off x="1317848" y="2481845"/>
            <a:ext cx="2592288" cy="2088232"/>
          </a:xfrm>
          <a:prstGeom prst="hexagon">
            <a:avLst>
              <a:gd name="adj" fmla="val 23915"/>
              <a:gd name="vf" fmla="val 115470"/>
            </a:avLst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0" name="Rectangle 9"/>
          <p:cNvSpPr/>
          <p:nvPr/>
        </p:nvSpPr>
        <p:spPr>
          <a:xfrm>
            <a:off x="-36512" y="-27385"/>
            <a:ext cx="9180512" cy="103990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4624"/>
            <a:ext cx="8229600" cy="864096"/>
          </a:xfrm>
        </p:spPr>
        <p:txBody>
          <a:bodyPr/>
          <a:lstStyle/>
          <a:p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smtClean="0">
                <a:solidFill>
                  <a:schemeClr val="bg1"/>
                </a:solidFill>
              </a:rPr>
              <a:t>        </a:t>
            </a:r>
            <a:r>
              <a:rPr lang="en-US" sz="2800" dirty="0" smtClean="0"/>
              <a:t>                    Group of Products</a:t>
            </a:r>
            <a:endParaRPr lang="en-MY" sz="2800" dirty="0"/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704975" y="-27384"/>
            <a:ext cx="2028825" cy="854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dk1">
                    <a:lumMod val="0"/>
                    <a:lumOff val="0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pPr>
              <a:lnSpc>
                <a:spcPct val="118000"/>
              </a:lnSpc>
              <a:spcAft>
                <a:spcPts val="600"/>
              </a:spcAft>
            </a:pPr>
            <a:r>
              <a:rPr lang="en-US" sz="4800" i="1" kern="1400" dirty="0" err="1" smtClean="0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000000"/>
                </a:solidFill>
                <a:effectLst>
                  <a:glow rad="38100">
                    <a:srgbClr val="5B9BD5">
                      <a:alpha val="39000"/>
                    </a:srgb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Saf</a:t>
            </a:r>
            <a:r>
              <a:rPr lang="en-US" sz="3600" b="1" kern="1400" dirty="0" err="1" smtClean="0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538135"/>
                </a:solidFill>
                <a:effectLst>
                  <a:glow rad="38100">
                    <a:srgbClr val="5B9BD5">
                      <a:alpha val="39000"/>
                    </a:srgb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ECO</a:t>
            </a:r>
            <a:r>
              <a:rPr lang="en-US" sz="3600" b="1" kern="1400" dirty="0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538135"/>
                </a:solidFill>
                <a:effectLst>
                  <a:glow rad="38100">
                    <a:srgbClr val="5B9BD5">
                      <a:alpha val="39000"/>
                    </a:srgb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3600" b="1" kern="1400" dirty="0" smtClean="0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538135"/>
                </a:solidFill>
                <a:effectLst>
                  <a:glow rad="38100">
                    <a:srgbClr val="5B9BD5">
                      <a:alpha val="39000"/>
                    </a:srgb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2000" b="1" kern="1400" dirty="0" smtClean="0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538135"/>
                </a:solidFill>
                <a:effectLst>
                  <a:glow rad="38100">
                    <a:srgbClr val="5B9BD5">
                      <a:alpha val="39000"/>
                    </a:srgb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®</a:t>
            </a:r>
            <a:endParaRPr lang="en-MY" sz="2000" kern="14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>
              <a:lnSpc>
                <a:spcPct val="118000"/>
              </a:lnSpc>
              <a:spcAft>
                <a:spcPts val="600"/>
              </a:spcAft>
            </a:pPr>
            <a:r>
              <a:rPr lang="en-US" sz="3600" b="1" kern="1400" dirty="0" smtClean="0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538135"/>
                </a:solidFill>
                <a:effectLst>
                  <a:glow rad="38100">
                    <a:srgbClr val="5B9BD5">
                      <a:alpha val="39000"/>
                    </a:srgb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    </a:t>
            </a:r>
            <a:endParaRPr lang="en-MY" sz="1000" kern="14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480923" y="3813993"/>
            <a:ext cx="21746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MY" sz="1600" b="1" dirty="0">
                <a:solidFill>
                  <a:schemeClr val="bg1"/>
                </a:solidFill>
              </a:rPr>
              <a:t>Energy Saving </a:t>
            </a:r>
            <a:r>
              <a:rPr lang="en-MY" sz="1600" b="1" dirty="0" smtClean="0">
                <a:solidFill>
                  <a:schemeClr val="bg1"/>
                </a:solidFill>
              </a:rPr>
              <a:t>Window </a:t>
            </a:r>
            <a:endParaRPr lang="en-MY" sz="1600" b="1" dirty="0">
              <a:solidFill>
                <a:schemeClr val="bg1"/>
              </a:solidFill>
            </a:endParaRPr>
          </a:p>
          <a:p>
            <a:pPr algn="ctr"/>
            <a:r>
              <a:rPr lang="en-MY" sz="1600" b="1" dirty="0" smtClean="0">
                <a:solidFill>
                  <a:schemeClr val="bg1"/>
                </a:solidFill>
              </a:rPr>
              <a:t>Anti-Heat </a:t>
            </a:r>
            <a:r>
              <a:rPr lang="en-MY" sz="1600" b="1" dirty="0">
                <a:solidFill>
                  <a:schemeClr val="bg1"/>
                </a:solidFill>
              </a:rPr>
              <a:t>Coating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553538" y="2589857"/>
            <a:ext cx="23533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MY" sz="1600" b="1" dirty="0">
                <a:solidFill>
                  <a:schemeClr val="bg1"/>
                </a:solidFill>
              </a:rPr>
              <a:t>Safety and Energy </a:t>
            </a:r>
            <a:r>
              <a:rPr lang="en-MY" sz="1600" b="1" dirty="0" smtClean="0">
                <a:solidFill>
                  <a:schemeClr val="bg1"/>
                </a:solidFill>
              </a:rPr>
              <a:t>Saving </a:t>
            </a:r>
          </a:p>
          <a:p>
            <a:pPr algn="ctr"/>
            <a:r>
              <a:rPr lang="en-MY" sz="1600" b="1" dirty="0" smtClean="0">
                <a:solidFill>
                  <a:schemeClr val="bg1"/>
                </a:solidFill>
              </a:rPr>
              <a:t>12V </a:t>
            </a:r>
            <a:r>
              <a:rPr lang="en-MY" sz="1600" b="1" dirty="0">
                <a:solidFill>
                  <a:schemeClr val="bg1"/>
                </a:solidFill>
              </a:rPr>
              <a:t>DC </a:t>
            </a:r>
            <a:r>
              <a:rPr lang="en-MY" sz="1600" b="1" dirty="0" smtClean="0">
                <a:solidFill>
                  <a:schemeClr val="bg1"/>
                </a:solidFill>
              </a:rPr>
              <a:t>Water </a:t>
            </a:r>
            <a:r>
              <a:rPr lang="en-MY" sz="1600" b="1" dirty="0">
                <a:solidFill>
                  <a:schemeClr val="bg1"/>
                </a:solidFill>
              </a:rPr>
              <a:t>Heater</a:t>
            </a:r>
          </a:p>
        </p:txBody>
      </p:sp>
      <p:sp>
        <p:nvSpPr>
          <p:cNvPr id="19" name="Rectangle 18"/>
          <p:cNvSpPr/>
          <p:nvPr/>
        </p:nvSpPr>
        <p:spPr>
          <a:xfrm>
            <a:off x="-446856" y="2564904"/>
            <a:ext cx="19912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MY" sz="1600" b="1" dirty="0">
                <a:solidFill>
                  <a:schemeClr val="bg1"/>
                </a:solidFill>
              </a:rPr>
              <a:t>Energy Saving </a:t>
            </a:r>
            <a:r>
              <a:rPr lang="en-MY" sz="1600" b="1" dirty="0" smtClean="0">
                <a:solidFill>
                  <a:schemeClr val="bg1"/>
                </a:solidFill>
              </a:rPr>
              <a:t>&amp; Water Proofing</a:t>
            </a:r>
          </a:p>
          <a:p>
            <a:pPr algn="ctr"/>
            <a:r>
              <a:rPr lang="en-MY" sz="1600" b="1" dirty="0" smtClean="0">
                <a:solidFill>
                  <a:schemeClr val="bg1"/>
                </a:solidFill>
              </a:rPr>
              <a:t>Anti-Heat </a:t>
            </a:r>
            <a:r>
              <a:rPr lang="en-MY" sz="1600" b="1" dirty="0">
                <a:solidFill>
                  <a:schemeClr val="bg1"/>
                </a:solidFill>
              </a:rPr>
              <a:t>Coating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671377" y="2992090"/>
            <a:ext cx="1836712" cy="76944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70C0"/>
                </a:solidFill>
              </a:rPr>
              <a:t>K</a:t>
            </a:r>
            <a:r>
              <a:rPr lang="en-US" sz="4400" b="1" dirty="0" smtClean="0">
                <a:solidFill>
                  <a:srgbClr val="00B050"/>
                </a:solidFill>
              </a:rPr>
              <a:t>B</a:t>
            </a:r>
            <a:r>
              <a:rPr lang="en-US" sz="4400" b="1" dirty="0" smtClean="0"/>
              <a:t>90s</a:t>
            </a:r>
            <a:endParaRPr lang="en-MY" sz="4400" b="1" dirty="0"/>
          </a:p>
        </p:txBody>
      </p:sp>
      <p:sp>
        <p:nvSpPr>
          <p:cNvPr id="26" name="Hexagon 25"/>
          <p:cNvSpPr/>
          <p:nvPr/>
        </p:nvSpPr>
        <p:spPr>
          <a:xfrm>
            <a:off x="1303993" y="4587733"/>
            <a:ext cx="2592288" cy="2088232"/>
          </a:xfrm>
          <a:prstGeom prst="hexagon">
            <a:avLst>
              <a:gd name="adj" fmla="val 23915"/>
              <a:gd name="vf" fmla="val 115470"/>
            </a:avLst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27" name="Hexagon 26"/>
          <p:cNvSpPr/>
          <p:nvPr/>
        </p:nvSpPr>
        <p:spPr>
          <a:xfrm>
            <a:off x="3405064" y="3501008"/>
            <a:ext cx="2628800" cy="2113185"/>
          </a:xfrm>
          <a:prstGeom prst="hexagon">
            <a:avLst>
              <a:gd name="adj" fmla="val 23915"/>
              <a:gd name="vf" fmla="val 11547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28" name="Rectangle 27"/>
          <p:cNvSpPr/>
          <p:nvPr/>
        </p:nvSpPr>
        <p:spPr>
          <a:xfrm>
            <a:off x="-590872" y="4653136"/>
            <a:ext cx="22746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MY" sz="1600" b="1" dirty="0">
                <a:solidFill>
                  <a:schemeClr val="bg1"/>
                </a:solidFill>
              </a:rPr>
              <a:t>Energy Saving </a:t>
            </a:r>
            <a:r>
              <a:rPr lang="en-MY" sz="1600" b="1" dirty="0" smtClean="0">
                <a:solidFill>
                  <a:schemeClr val="bg1"/>
                </a:solidFill>
              </a:rPr>
              <a:t>Wall/Roof</a:t>
            </a:r>
            <a:endParaRPr lang="en-MY" sz="1600" b="1" dirty="0">
              <a:solidFill>
                <a:schemeClr val="bg1"/>
              </a:solidFill>
            </a:endParaRPr>
          </a:p>
          <a:p>
            <a:pPr algn="ctr"/>
            <a:r>
              <a:rPr lang="en-MY" sz="1600" b="1" dirty="0" smtClean="0">
                <a:solidFill>
                  <a:schemeClr val="bg1"/>
                </a:solidFill>
              </a:rPr>
              <a:t>Anti-Heat </a:t>
            </a:r>
            <a:r>
              <a:rPr lang="en-MY" sz="1600" b="1" dirty="0">
                <a:solidFill>
                  <a:schemeClr val="bg1"/>
                </a:solidFill>
              </a:rPr>
              <a:t>Coating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656186" y="5017988"/>
            <a:ext cx="1872208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70C0"/>
                </a:solidFill>
              </a:rPr>
              <a:t>K</a:t>
            </a:r>
            <a:r>
              <a:rPr lang="en-US" sz="4000" b="1" dirty="0" smtClean="0">
                <a:solidFill>
                  <a:srgbClr val="00B050"/>
                </a:solidFill>
              </a:rPr>
              <a:t>B-</a:t>
            </a:r>
            <a:r>
              <a:rPr lang="en-US" sz="4000" b="1" dirty="0" smtClean="0"/>
              <a:t>WB</a:t>
            </a:r>
            <a:endParaRPr lang="en-MY" sz="40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3765104" y="3886002"/>
            <a:ext cx="1872208" cy="76944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B050"/>
                </a:solidFill>
              </a:rPr>
              <a:t>MS388</a:t>
            </a:r>
            <a:endParaRPr lang="en-MY" sz="4400" b="1" dirty="0">
              <a:solidFill>
                <a:srgbClr val="00B05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765104" y="4750097"/>
            <a:ext cx="18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sz="1600" b="1" dirty="0" smtClean="0">
                <a:solidFill>
                  <a:schemeClr val="bg1"/>
                </a:solidFill>
              </a:rPr>
              <a:t>Reduces Electricity Consumption</a:t>
            </a:r>
            <a:endParaRPr lang="en-MY" sz="1600" b="1" dirty="0">
              <a:solidFill>
                <a:schemeClr val="bg1"/>
              </a:solidFill>
            </a:endParaRPr>
          </a:p>
        </p:txBody>
      </p:sp>
      <p:sp>
        <p:nvSpPr>
          <p:cNvPr id="32" name="Hexagon 31"/>
          <p:cNvSpPr/>
          <p:nvPr/>
        </p:nvSpPr>
        <p:spPr>
          <a:xfrm>
            <a:off x="5529808" y="2492896"/>
            <a:ext cx="2592288" cy="2088232"/>
          </a:xfrm>
          <a:prstGeom prst="hexagon">
            <a:avLst>
              <a:gd name="adj" fmla="val 23915"/>
              <a:gd name="vf" fmla="val 115470"/>
            </a:avLst>
          </a:prstGeom>
          <a:solidFill>
            <a:schemeClr val="tx2"/>
          </a:solidFill>
          <a:ln>
            <a:solidFill>
              <a:srgbClr val="77777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39" name="TextBox 38"/>
          <p:cNvSpPr txBox="1"/>
          <p:nvPr/>
        </p:nvSpPr>
        <p:spPr>
          <a:xfrm>
            <a:off x="5889848" y="2814027"/>
            <a:ext cx="1872208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>
                    <a:lumMod val="65000"/>
                  </a:schemeClr>
                </a:solidFill>
              </a:rPr>
              <a:t>E² LED</a:t>
            </a:r>
            <a:endParaRPr lang="en-MY" sz="40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889848" y="3645024"/>
            <a:ext cx="18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sz="1600" b="1" dirty="0" smtClean="0">
                <a:solidFill>
                  <a:schemeClr val="bg1"/>
                </a:solidFill>
              </a:rPr>
              <a:t>The LED Light Specialist</a:t>
            </a:r>
            <a:endParaRPr lang="en-MY" sz="1600" b="1" dirty="0">
              <a:solidFill>
                <a:schemeClr val="bg1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729608" y="1844824"/>
            <a:ext cx="1872208" cy="461665"/>
          </a:xfrm>
          <a:prstGeom prst="rect">
            <a:avLst/>
          </a:prstGeom>
          <a:solidFill>
            <a:schemeClr val="tx2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12V-DC WH</a:t>
            </a:r>
            <a:endParaRPr lang="en-MY" sz="2400" b="1" dirty="0">
              <a:solidFill>
                <a:schemeClr val="bg1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5765967" y="5652537"/>
            <a:ext cx="20708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MY" sz="1600" b="1" dirty="0" smtClean="0">
                <a:solidFill>
                  <a:schemeClr val="bg1"/>
                </a:solidFill>
              </a:rPr>
              <a:t>Energy Saving 12V </a:t>
            </a:r>
            <a:r>
              <a:rPr lang="en-MY" sz="1600" b="1" dirty="0">
                <a:solidFill>
                  <a:schemeClr val="bg1"/>
                </a:solidFill>
              </a:rPr>
              <a:t>DC </a:t>
            </a:r>
            <a:endParaRPr lang="en-MY" sz="16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Mini Fridge</a:t>
            </a:r>
            <a:endParaRPr lang="en-MY" sz="1600" b="1" dirty="0">
              <a:solidFill>
                <a:schemeClr val="bg1"/>
              </a:solidFill>
            </a:endParaRPr>
          </a:p>
        </p:txBody>
      </p:sp>
      <p:sp>
        <p:nvSpPr>
          <p:cNvPr id="34" name="Hexagon 33"/>
          <p:cNvSpPr/>
          <p:nvPr/>
        </p:nvSpPr>
        <p:spPr>
          <a:xfrm>
            <a:off x="5505267" y="4589249"/>
            <a:ext cx="2592288" cy="2088232"/>
          </a:xfrm>
          <a:prstGeom prst="hexagon">
            <a:avLst>
              <a:gd name="adj" fmla="val 23915"/>
              <a:gd name="vf" fmla="val 115470"/>
            </a:avLst>
          </a:prstGeom>
          <a:solidFill>
            <a:schemeClr val="tx2"/>
          </a:solidFill>
          <a:ln>
            <a:solidFill>
              <a:srgbClr val="96969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38" name="TextBox 37"/>
          <p:cNvSpPr txBox="1"/>
          <p:nvPr/>
        </p:nvSpPr>
        <p:spPr>
          <a:xfrm>
            <a:off x="5865307" y="4953000"/>
            <a:ext cx="1872208" cy="7078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>
                    <a:lumMod val="65000"/>
                  </a:schemeClr>
                </a:solidFill>
              </a:rPr>
              <a:t>NSM</a:t>
            </a:r>
            <a:endParaRPr lang="en-MY" sz="40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865307" y="5715000"/>
            <a:ext cx="1872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sz="1600" b="1" dirty="0" smtClean="0">
                <a:solidFill>
                  <a:schemeClr val="bg1"/>
                </a:solidFill>
              </a:rPr>
              <a:t>Clean Water &amp; Eco Waste Management</a:t>
            </a:r>
            <a:endParaRPr lang="en-MY" sz="1600" b="1" dirty="0">
              <a:solidFill>
                <a:schemeClr val="bg1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734809" y="5798985"/>
            <a:ext cx="18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sz="1600" b="1" dirty="0" smtClean="0">
                <a:solidFill>
                  <a:schemeClr val="bg1"/>
                </a:solidFill>
              </a:rPr>
              <a:t>Non-Chemical Healthy Safe Food</a:t>
            </a:r>
            <a:endParaRPr lang="en-MY" sz="1600" b="1" dirty="0">
              <a:solidFill>
                <a:schemeClr val="bg1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900192" y="1044714"/>
            <a:ext cx="1872208" cy="7078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>
                    <a:lumMod val="65000"/>
                  </a:schemeClr>
                </a:solidFill>
              </a:rPr>
              <a:t>STJ</a:t>
            </a:r>
            <a:endParaRPr lang="en-MY" sz="40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499826" y="1050861"/>
            <a:ext cx="2190101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</a:rPr>
              <a:t>MatriX+Opt</a:t>
            </a:r>
            <a:endParaRPr lang="en-MY" sz="3200" b="1" dirty="0">
              <a:solidFill>
                <a:srgbClr val="FF000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906875" y="1737492"/>
            <a:ext cx="1822853" cy="58477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MY" sz="1600" b="1" dirty="0" smtClean="0">
                <a:solidFill>
                  <a:schemeClr val="bg1"/>
                </a:solidFill>
              </a:rPr>
              <a:t>The Energy Saving Steam Trap</a:t>
            </a:r>
            <a:endParaRPr lang="en-MY" sz="1600" b="1" dirty="0">
              <a:solidFill>
                <a:schemeClr val="bg1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619795" y="1717319"/>
            <a:ext cx="18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sz="1600" b="1" dirty="0" smtClean="0">
                <a:solidFill>
                  <a:schemeClr val="bg1"/>
                </a:solidFill>
              </a:rPr>
              <a:t>Energy Savings for Commercial</a:t>
            </a:r>
            <a:endParaRPr lang="en-MY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383693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26" name="AutoShape 2"/>
          <p:cNvCxnSpPr>
            <a:cxnSpLocks noChangeShapeType="1"/>
          </p:cNvCxnSpPr>
          <p:nvPr/>
        </p:nvCxnSpPr>
        <p:spPr bwMode="auto">
          <a:xfrm>
            <a:off x="1185863" y="1425575"/>
            <a:ext cx="2441575" cy="9525"/>
          </a:xfrm>
          <a:prstGeom prst="straightConnector1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cxnSp>
        <p:nvCxnSpPr>
          <p:cNvPr id="1027" name="AutoShape 3"/>
          <p:cNvCxnSpPr>
            <a:cxnSpLocks noChangeShapeType="1"/>
          </p:cNvCxnSpPr>
          <p:nvPr/>
        </p:nvCxnSpPr>
        <p:spPr bwMode="auto">
          <a:xfrm>
            <a:off x="1193800" y="4876800"/>
            <a:ext cx="2441575" cy="7938"/>
          </a:xfrm>
          <a:prstGeom prst="straightConnector1">
            <a:avLst/>
          </a:prstGeom>
          <a:noFill/>
          <a:ln w="57150" algn="ctr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cxnSp>
        <p:nvCxnSpPr>
          <p:cNvPr id="1028" name="AutoShape 4"/>
          <p:cNvCxnSpPr>
            <a:cxnSpLocks noChangeShapeType="1"/>
          </p:cNvCxnSpPr>
          <p:nvPr/>
        </p:nvCxnSpPr>
        <p:spPr bwMode="auto">
          <a:xfrm>
            <a:off x="1203325" y="2098675"/>
            <a:ext cx="2439988" cy="7938"/>
          </a:xfrm>
          <a:prstGeom prst="straightConnector1">
            <a:avLst/>
          </a:prstGeom>
          <a:noFill/>
          <a:ln w="57150" algn="ctr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cxnSp>
        <p:nvCxnSpPr>
          <p:cNvPr id="1029" name="AutoShape 5"/>
          <p:cNvCxnSpPr>
            <a:cxnSpLocks noChangeShapeType="1"/>
          </p:cNvCxnSpPr>
          <p:nvPr/>
        </p:nvCxnSpPr>
        <p:spPr bwMode="auto">
          <a:xfrm>
            <a:off x="1193800" y="2759075"/>
            <a:ext cx="2441575" cy="7938"/>
          </a:xfrm>
          <a:prstGeom prst="straightConnector1">
            <a:avLst/>
          </a:prstGeom>
          <a:noFill/>
          <a:ln w="57150" algn="ctr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cxnSp>
        <p:nvCxnSpPr>
          <p:cNvPr id="1030" name="AutoShape 6"/>
          <p:cNvCxnSpPr>
            <a:cxnSpLocks noChangeShapeType="1"/>
          </p:cNvCxnSpPr>
          <p:nvPr/>
        </p:nvCxnSpPr>
        <p:spPr bwMode="auto">
          <a:xfrm>
            <a:off x="1166813" y="3462338"/>
            <a:ext cx="2439987" cy="7937"/>
          </a:xfrm>
          <a:prstGeom prst="straightConnector1">
            <a:avLst/>
          </a:prstGeom>
          <a:noFill/>
          <a:ln w="57150" algn="ctr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cxnSp>
        <p:nvCxnSpPr>
          <p:cNvPr id="1031" name="AutoShape 7"/>
          <p:cNvCxnSpPr>
            <a:cxnSpLocks noChangeShapeType="1"/>
          </p:cNvCxnSpPr>
          <p:nvPr/>
        </p:nvCxnSpPr>
        <p:spPr bwMode="auto">
          <a:xfrm>
            <a:off x="1176338" y="4186238"/>
            <a:ext cx="2441575" cy="7937"/>
          </a:xfrm>
          <a:prstGeom prst="straightConnector1">
            <a:avLst/>
          </a:prstGeom>
          <a:noFill/>
          <a:ln w="57150" algn="ctr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sp>
        <p:nvSpPr>
          <p:cNvPr id="4" name="AutoShape 8"/>
          <p:cNvSpPr>
            <a:spLocks noChangeArrowheads="1"/>
          </p:cNvSpPr>
          <p:nvPr/>
        </p:nvSpPr>
        <p:spPr bwMode="auto">
          <a:xfrm rot="10800000">
            <a:off x="2662238" y="5019675"/>
            <a:ext cx="250825" cy="46038"/>
          </a:xfrm>
          <a:custGeom>
            <a:avLst/>
            <a:gdLst>
              <a:gd name="G0" fmla="+- 5662 0 0"/>
              <a:gd name="G1" fmla="+- 21600 0 5662"/>
              <a:gd name="G2" fmla="*/ 5662 1 2"/>
              <a:gd name="G3" fmla="+- 21600 0 G2"/>
              <a:gd name="G4" fmla="+/ 5662 21600 2"/>
              <a:gd name="G5" fmla="+/ G1 0 2"/>
              <a:gd name="G6" fmla="*/ 21600 21600 5662"/>
              <a:gd name="G7" fmla="*/ G6 1 2"/>
              <a:gd name="G8" fmla="+- 21600 0 G7"/>
              <a:gd name="G9" fmla="*/ 21600 1 2"/>
              <a:gd name="G10" fmla="+- 5662 0 G9"/>
              <a:gd name="G11" fmla="?: G10 G8 0"/>
              <a:gd name="G12" fmla="?: G10 G7 21600"/>
              <a:gd name="T0" fmla="*/ 18769 w 21600"/>
              <a:gd name="T1" fmla="*/ 10800 h 21600"/>
              <a:gd name="T2" fmla="*/ 10800 w 21600"/>
              <a:gd name="T3" fmla="*/ 21600 h 21600"/>
              <a:gd name="T4" fmla="*/ 2831 w 21600"/>
              <a:gd name="T5" fmla="*/ 10800 h 21600"/>
              <a:gd name="T6" fmla="*/ 10800 w 21600"/>
              <a:gd name="T7" fmla="*/ 0 h 21600"/>
              <a:gd name="T8" fmla="*/ 4631 w 21600"/>
              <a:gd name="T9" fmla="*/ 4631 h 21600"/>
              <a:gd name="T10" fmla="*/ 16969 w 21600"/>
              <a:gd name="T11" fmla="*/ 1696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662" y="21600"/>
                </a:lnTo>
                <a:lnTo>
                  <a:pt x="15938" y="21600"/>
                </a:lnTo>
                <a:lnTo>
                  <a:pt x="21600" y="0"/>
                </a:lnTo>
                <a:close/>
              </a:path>
            </a:pathLst>
          </a:custGeom>
          <a:noFill/>
          <a:ln w="1905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MY"/>
          </a:p>
        </p:txBody>
      </p:sp>
      <p:sp>
        <p:nvSpPr>
          <p:cNvPr id="5" name="AutoShape 9"/>
          <p:cNvSpPr>
            <a:spLocks noChangeArrowheads="1"/>
          </p:cNvSpPr>
          <p:nvPr/>
        </p:nvSpPr>
        <p:spPr bwMode="auto">
          <a:xfrm rot="10800000">
            <a:off x="2662238" y="3565525"/>
            <a:ext cx="250825" cy="46038"/>
          </a:xfrm>
          <a:custGeom>
            <a:avLst/>
            <a:gdLst>
              <a:gd name="G0" fmla="+- 5662 0 0"/>
              <a:gd name="G1" fmla="+- 21600 0 5662"/>
              <a:gd name="G2" fmla="*/ 5662 1 2"/>
              <a:gd name="G3" fmla="+- 21600 0 G2"/>
              <a:gd name="G4" fmla="+/ 5662 21600 2"/>
              <a:gd name="G5" fmla="+/ G1 0 2"/>
              <a:gd name="G6" fmla="*/ 21600 21600 5662"/>
              <a:gd name="G7" fmla="*/ G6 1 2"/>
              <a:gd name="G8" fmla="+- 21600 0 G7"/>
              <a:gd name="G9" fmla="*/ 21600 1 2"/>
              <a:gd name="G10" fmla="+- 5662 0 G9"/>
              <a:gd name="G11" fmla="?: G10 G8 0"/>
              <a:gd name="G12" fmla="?: G10 G7 21600"/>
              <a:gd name="T0" fmla="*/ 18769 w 21600"/>
              <a:gd name="T1" fmla="*/ 10800 h 21600"/>
              <a:gd name="T2" fmla="*/ 10800 w 21600"/>
              <a:gd name="T3" fmla="*/ 21600 h 21600"/>
              <a:gd name="T4" fmla="*/ 2831 w 21600"/>
              <a:gd name="T5" fmla="*/ 10800 h 21600"/>
              <a:gd name="T6" fmla="*/ 10800 w 21600"/>
              <a:gd name="T7" fmla="*/ 0 h 21600"/>
              <a:gd name="T8" fmla="*/ 4631 w 21600"/>
              <a:gd name="T9" fmla="*/ 4631 h 21600"/>
              <a:gd name="T10" fmla="*/ 16969 w 21600"/>
              <a:gd name="T11" fmla="*/ 1696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662" y="21600"/>
                </a:lnTo>
                <a:lnTo>
                  <a:pt x="15938" y="21600"/>
                </a:lnTo>
                <a:lnTo>
                  <a:pt x="21600" y="0"/>
                </a:lnTo>
                <a:close/>
              </a:path>
            </a:pathLst>
          </a:custGeom>
          <a:noFill/>
          <a:ln w="1905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MY"/>
          </a:p>
        </p:txBody>
      </p:sp>
      <p:sp>
        <p:nvSpPr>
          <p:cNvPr id="6" name="AutoShape 10"/>
          <p:cNvSpPr>
            <a:spLocks noChangeArrowheads="1"/>
          </p:cNvSpPr>
          <p:nvPr/>
        </p:nvSpPr>
        <p:spPr bwMode="auto">
          <a:xfrm rot="10800000">
            <a:off x="2662238" y="2897188"/>
            <a:ext cx="250825" cy="44450"/>
          </a:xfrm>
          <a:custGeom>
            <a:avLst/>
            <a:gdLst>
              <a:gd name="G0" fmla="+- 5662 0 0"/>
              <a:gd name="G1" fmla="+- 21600 0 5662"/>
              <a:gd name="G2" fmla="*/ 5662 1 2"/>
              <a:gd name="G3" fmla="+- 21600 0 G2"/>
              <a:gd name="G4" fmla="+/ 5662 21600 2"/>
              <a:gd name="G5" fmla="+/ G1 0 2"/>
              <a:gd name="G6" fmla="*/ 21600 21600 5662"/>
              <a:gd name="G7" fmla="*/ G6 1 2"/>
              <a:gd name="G8" fmla="+- 21600 0 G7"/>
              <a:gd name="G9" fmla="*/ 21600 1 2"/>
              <a:gd name="G10" fmla="+- 5662 0 G9"/>
              <a:gd name="G11" fmla="?: G10 G8 0"/>
              <a:gd name="G12" fmla="?: G10 G7 21600"/>
              <a:gd name="T0" fmla="*/ 18769 w 21600"/>
              <a:gd name="T1" fmla="*/ 10800 h 21600"/>
              <a:gd name="T2" fmla="*/ 10800 w 21600"/>
              <a:gd name="T3" fmla="*/ 21600 h 21600"/>
              <a:gd name="T4" fmla="*/ 2831 w 21600"/>
              <a:gd name="T5" fmla="*/ 10800 h 21600"/>
              <a:gd name="T6" fmla="*/ 10800 w 21600"/>
              <a:gd name="T7" fmla="*/ 0 h 21600"/>
              <a:gd name="T8" fmla="*/ 4631 w 21600"/>
              <a:gd name="T9" fmla="*/ 4631 h 21600"/>
              <a:gd name="T10" fmla="*/ 16969 w 21600"/>
              <a:gd name="T11" fmla="*/ 1696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662" y="21600"/>
                </a:lnTo>
                <a:lnTo>
                  <a:pt x="15938" y="21600"/>
                </a:lnTo>
                <a:lnTo>
                  <a:pt x="21600" y="0"/>
                </a:lnTo>
                <a:close/>
              </a:path>
            </a:pathLst>
          </a:custGeom>
          <a:noFill/>
          <a:ln w="1905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MY"/>
          </a:p>
        </p:txBody>
      </p:sp>
      <p:sp>
        <p:nvSpPr>
          <p:cNvPr id="7" name="AutoShape 11"/>
          <p:cNvSpPr>
            <a:spLocks noChangeArrowheads="1"/>
          </p:cNvSpPr>
          <p:nvPr/>
        </p:nvSpPr>
        <p:spPr bwMode="auto">
          <a:xfrm rot="10800000">
            <a:off x="2662238" y="2244725"/>
            <a:ext cx="250825" cy="46038"/>
          </a:xfrm>
          <a:custGeom>
            <a:avLst/>
            <a:gdLst>
              <a:gd name="G0" fmla="+- 5662 0 0"/>
              <a:gd name="G1" fmla="+- 21600 0 5662"/>
              <a:gd name="G2" fmla="*/ 5662 1 2"/>
              <a:gd name="G3" fmla="+- 21600 0 G2"/>
              <a:gd name="G4" fmla="+/ 5662 21600 2"/>
              <a:gd name="G5" fmla="+/ G1 0 2"/>
              <a:gd name="G6" fmla="*/ 21600 21600 5662"/>
              <a:gd name="G7" fmla="*/ G6 1 2"/>
              <a:gd name="G8" fmla="+- 21600 0 G7"/>
              <a:gd name="G9" fmla="*/ 21600 1 2"/>
              <a:gd name="G10" fmla="+- 5662 0 G9"/>
              <a:gd name="G11" fmla="?: G10 G8 0"/>
              <a:gd name="G12" fmla="?: G10 G7 21600"/>
              <a:gd name="T0" fmla="*/ 18769 w 21600"/>
              <a:gd name="T1" fmla="*/ 10800 h 21600"/>
              <a:gd name="T2" fmla="*/ 10800 w 21600"/>
              <a:gd name="T3" fmla="*/ 21600 h 21600"/>
              <a:gd name="T4" fmla="*/ 2831 w 21600"/>
              <a:gd name="T5" fmla="*/ 10800 h 21600"/>
              <a:gd name="T6" fmla="*/ 10800 w 21600"/>
              <a:gd name="T7" fmla="*/ 0 h 21600"/>
              <a:gd name="T8" fmla="*/ 4631 w 21600"/>
              <a:gd name="T9" fmla="*/ 4631 h 21600"/>
              <a:gd name="T10" fmla="*/ 16969 w 21600"/>
              <a:gd name="T11" fmla="*/ 1696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662" y="21600"/>
                </a:lnTo>
                <a:lnTo>
                  <a:pt x="15938" y="21600"/>
                </a:lnTo>
                <a:lnTo>
                  <a:pt x="21600" y="0"/>
                </a:lnTo>
                <a:close/>
              </a:path>
            </a:pathLst>
          </a:custGeom>
          <a:noFill/>
          <a:ln w="1905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MY"/>
          </a:p>
        </p:txBody>
      </p:sp>
      <p:sp>
        <p:nvSpPr>
          <p:cNvPr id="8" name="AutoShape 12"/>
          <p:cNvSpPr>
            <a:spLocks noChangeArrowheads="1"/>
          </p:cNvSpPr>
          <p:nvPr/>
        </p:nvSpPr>
        <p:spPr bwMode="auto">
          <a:xfrm rot="10800000">
            <a:off x="2662238" y="1555750"/>
            <a:ext cx="250825" cy="44450"/>
          </a:xfrm>
          <a:custGeom>
            <a:avLst/>
            <a:gdLst>
              <a:gd name="G0" fmla="+- 5662 0 0"/>
              <a:gd name="G1" fmla="+- 21600 0 5662"/>
              <a:gd name="G2" fmla="*/ 5662 1 2"/>
              <a:gd name="G3" fmla="+- 21600 0 G2"/>
              <a:gd name="G4" fmla="+/ 5662 21600 2"/>
              <a:gd name="G5" fmla="+/ G1 0 2"/>
              <a:gd name="G6" fmla="*/ 21600 21600 5662"/>
              <a:gd name="G7" fmla="*/ G6 1 2"/>
              <a:gd name="G8" fmla="+- 21600 0 G7"/>
              <a:gd name="G9" fmla="*/ 21600 1 2"/>
              <a:gd name="G10" fmla="+- 5662 0 G9"/>
              <a:gd name="G11" fmla="?: G10 G8 0"/>
              <a:gd name="G12" fmla="?: G10 G7 21600"/>
              <a:gd name="T0" fmla="*/ 18769 w 21600"/>
              <a:gd name="T1" fmla="*/ 10800 h 21600"/>
              <a:gd name="T2" fmla="*/ 10800 w 21600"/>
              <a:gd name="T3" fmla="*/ 21600 h 21600"/>
              <a:gd name="T4" fmla="*/ 2831 w 21600"/>
              <a:gd name="T5" fmla="*/ 10800 h 21600"/>
              <a:gd name="T6" fmla="*/ 10800 w 21600"/>
              <a:gd name="T7" fmla="*/ 0 h 21600"/>
              <a:gd name="T8" fmla="*/ 4631 w 21600"/>
              <a:gd name="T9" fmla="*/ 4631 h 21600"/>
              <a:gd name="T10" fmla="*/ 16969 w 21600"/>
              <a:gd name="T11" fmla="*/ 1696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662" y="21600"/>
                </a:lnTo>
                <a:lnTo>
                  <a:pt x="15938" y="21600"/>
                </a:lnTo>
                <a:lnTo>
                  <a:pt x="21600" y="0"/>
                </a:lnTo>
                <a:close/>
              </a:path>
            </a:pathLst>
          </a:custGeom>
          <a:noFill/>
          <a:ln w="1905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MY"/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 rot="10800000">
            <a:off x="2662238" y="4308475"/>
            <a:ext cx="250825" cy="46038"/>
          </a:xfrm>
          <a:custGeom>
            <a:avLst/>
            <a:gdLst>
              <a:gd name="G0" fmla="+- 5662 0 0"/>
              <a:gd name="G1" fmla="+- 21600 0 5662"/>
              <a:gd name="G2" fmla="*/ 5662 1 2"/>
              <a:gd name="G3" fmla="+- 21600 0 G2"/>
              <a:gd name="G4" fmla="+/ 5662 21600 2"/>
              <a:gd name="G5" fmla="+/ G1 0 2"/>
              <a:gd name="G6" fmla="*/ 21600 21600 5662"/>
              <a:gd name="G7" fmla="*/ G6 1 2"/>
              <a:gd name="G8" fmla="+- 21600 0 G7"/>
              <a:gd name="G9" fmla="*/ 21600 1 2"/>
              <a:gd name="G10" fmla="+- 5662 0 G9"/>
              <a:gd name="G11" fmla="?: G10 G8 0"/>
              <a:gd name="G12" fmla="?: G10 G7 21600"/>
              <a:gd name="T0" fmla="*/ 18769 w 21600"/>
              <a:gd name="T1" fmla="*/ 10800 h 21600"/>
              <a:gd name="T2" fmla="*/ 10800 w 21600"/>
              <a:gd name="T3" fmla="*/ 21600 h 21600"/>
              <a:gd name="T4" fmla="*/ 2831 w 21600"/>
              <a:gd name="T5" fmla="*/ 10800 h 21600"/>
              <a:gd name="T6" fmla="*/ 10800 w 21600"/>
              <a:gd name="T7" fmla="*/ 0 h 21600"/>
              <a:gd name="T8" fmla="*/ 4631 w 21600"/>
              <a:gd name="T9" fmla="*/ 4631 h 21600"/>
              <a:gd name="T10" fmla="*/ 16969 w 21600"/>
              <a:gd name="T11" fmla="*/ 1696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662" y="21600"/>
                </a:lnTo>
                <a:lnTo>
                  <a:pt x="15938" y="21600"/>
                </a:lnTo>
                <a:lnTo>
                  <a:pt x="21600" y="0"/>
                </a:lnTo>
                <a:close/>
              </a:path>
            </a:pathLst>
          </a:custGeom>
          <a:noFill/>
          <a:ln w="1905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MY"/>
          </a:p>
        </p:txBody>
      </p:sp>
      <p:sp>
        <p:nvSpPr>
          <p:cNvPr id="10" name="Rectangle 14"/>
          <p:cNvSpPr>
            <a:spLocks noChangeArrowheads="1"/>
          </p:cNvSpPr>
          <p:nvPr/>
        </p:nvSpPr>
        <p:spPr bwMode="auto">
          <a:xfrm>
            <a:off x="3152775" y="1312863"/>
            <a:ext cx="85725" cy="3695700"/>
          </a:xfrm>
          <a:prstGeom prst="rect">
            <a:avLst/>
          </a:prstGeom>
          <a:noFill/>
          <a:ln w="2540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MY"/>
          </a:p>
        </p:txBody>
      </p:sp>
      <p:cxnSp>
        <p:nvCxnSpPr>
          <p:cNvPr id="1039" name="AutoShape 15"/>
          <p:cNvCxnSpPr>
            <a:cxnSpLocks noChangeShapeType="1"/>
          </p:cNvCxnSpPr>
          <p:nvPr/>
        </p:nvCxnSpPr>
        <p:spPr bwMode="auto">
          <a:xfrm>
            <a:off x="1220788" y="1555750"/>
            <a:ext cx="2379662" cy="0"/>
          </a:xfrm>
          <a:prstGeom prst="straightConnector1">
            <a:avLst/>
          </a:prstGeom>
          <a:noFill/>
          <a:ln w="6350">
            <a:solidFill>
              <a:srgbClr val="80808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sp>
        <p:nvSpPr>
          <p:cNvPr id="11" name="Rectangle 16"/>
          <p:cNvSpPr>
            <a:spLocks noChangeArrowheads="1"/>
          </p:cNvSpPr>
          <p:nvPr/>
        </p:nvSpPr>
        <p:spPr bwMode="auto">
          <a:xfrm flipV="1">
            <a:off x="2720975" y="1482725"/>
            <a:ext cx="431800" cy="73025"/>
          </a:xfrm>
          <a:prstGeom prst="rect">
            <a:avLst/>
          </a:prstGeom>
          <a:noFill/>
          <a:ln w="2540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MY"/>
          </a:p>
        </p:txBody>
      </p:sp>
      <p:cxnSp>
        <p:nvCxnSpPr>
          <p:cNvPr id="1041" name="AutoShape 17"/>
          <p:cNvCxnSpPr>
            <a:cxnSpLocks noChangeShapeType="1"/>
          </p:cNvCxnSpPr>
          <p:nvPr/>
        </p:nvCxnSpPr>
        <p:spPr bwMode="auto">
          <a:xfrm>
            <a:off x="1196975" y="2247900"/>
            <a:ext cx="2379663" cy="0"/>
          </a:xfrm>
          <a:prstGeom prst="straightConnector1">
            <a:avLst/>
          </a:prstGeom>
          <a:noFill/>
          <a:ln w="6350" algn="ctr">
            <a:solidFill>
              <a:srgbClr val="80808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sp>
        <p:nvSpPr>
          <p:cNvPr id="12" name="Rectangle 18"/>
          <p:cNvSpPr>
            <a:spLocks noChangeArrowheads="1"/>
          </p:cNvSpPr>
          <p:nvPr/>
        </p:nvSpPr>
        <p:spPr bwMode="auto">
          <a:xfrm flipV="1">
            <a:off x="2722563" y="2159000"/>
            <a:ext cx="431800" cy="71438"/>
          </a:xfrm>
          <a:prstGeom prst="rect">
            <a:avLst/>
          </a:prstGeom>
          <a:noFill/>
          <a:ln w="1905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MY"/>
          </a:p>
        </p:txBody>
      </p:sp>
      <p:cxnSp>
        <p:nvCxnSpPr>
          <p:cNvPr id="1043" name="AutoShape 19"/>
          <p:cNvCxnSpPr>
            <a:cxnSpLocks noChangeShapeType="1"/>
          </p:cNvCxnSpPr>
          <p:nvPr/>
        </p:nvCxnSpPr>
        <p:spPr bwMode="auto">
          <a:xfrm>
            <a:off x="1185863" y="2905125"/>
            <a:ext cx="2381250" cy="0"/>
          </a:xfrm>
          <a:prstGeom prst="straightConnector1">
            <a:avLst/>
          </a:prstGeom>
          <a:noFill/>
          <a:ln w="6350" algn="ctr">
            <a:solidFill>
              <a:srgbClr val="80808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cxnSp>
        <p:nvCxnSpPr>
          <p:cNvPr id="1044" name="AutoShape 20"/>
          <p:cNvCxnSpPr>
            <a:cxnSpLocks noChangeShapeType="1"/>
          </p:cNvCxnSpPr>
          <p:nvPr/>
        </p:nvCxnSpPr>
        <p:spPr bwMode="auto">
          <a:xfrm>
            <a:off x="1209675" y="3571875"/>
            <a:ext cx="2381250" cy="0"/>
          </a:xfrm>
          <a:prstGeom prst="straightConnector1">
            <a:avLst/>
          </a:prstGeom>
          <a:noFill/>
          <a:ln w="6350" algn="ctr">
            <a:solidFill>
              <a:srgbClr val="80808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cxnSp>
        <p:nvCxnSpPr>
          <p:cNvPr id="1045" name="AutoShape 21"/>
          <p:cNvCxnSpPr>
            <a:cxnSpLocks noChangeShapeType="1"/>
          </p:cNvCxnSpPr>
          <p:nvPr/>
        </p:nvCxnSpPr>
        <p:spPr bwMode="auto">
          <a:xfrm>
            <a:off x="1203325" y="4314825"/>
            <a:ext cx="2379663" cy="0"/>
          </a:xfrm>
          <a:prstGeom prst="straightConnector1">
            <a:avLst/>
          </a:prstGeom>
          <a:noFill/>
          <a:ln w="6350" algn="ctr">
            <a:solidFill>
              <a:srgbClr val="80808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cxnSp>
        <p:nvCxnSpPr>
          <p:cNvPr id="1046" name="AutoShape 22"/>
          <p:cNvCxnSpPr>
            <a:cxnSpLocks noChangeShapeType="1"/>
          </p:cNvCxnSpPr>
          <p:nvPr/>
        </p:nvCxnSpPr>
        <p:spPr bwMode="auto">
          <a:xfrm>
            <a:off x="1239838" y="5024438"/>
            <a:ext cx="2381250" cy="0"/>
          </a:xfrm>
          <a:prstGeom prst="straightConnector1">
            <a:avLst/>
          </a:prstGeom>
          <a:noFill/>
          <a:ln w="6350" algn="ctr">
            <a:solidFill>
              <a:srgbClr val="80808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sp>
        <p:nvSpPr>
          <p:cNvPr id="13" name="Rectangle 23"/>
          <p:cNvSpPr>
            <a:spLocks noChangeArrowheads="1"/>
          </p:cNvSpPr>
          <p:nvPr/>
        </p:nvSpPr>
        <p:spPr bwMode="auto">
          <a:xfrm flipV="1">
            <a:off x="2722563" y="2824163"/>
            <a:ext cx="431800" cy="73025"/>
          </a:xfrm>
          <a:prstGeom prst="rect">
            <a:avLst/>
          </a:prstGeom>
          <a:noFill/>
          <a:ln w="1905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MY"/>
          </a:p>
        </p:txBody>
      </p:sp>
      <p:sp>
        <p:nvSpPr>
          <p:cNvPr id="14" name="Rectangle 24"/>
          <p:cNvSpPr>
            <a:spLocks noChangeArrowheads="1"/>
          </p:cNvSpPr>
          <p:nvPr/>
        </p:nvSpPr>
        <p:spPr bwMode="auto">
          <a:xfrm flipV="1">
            <a:off x="2722563" y="3495675"/>
            <a:ext cx="431800" cy="71438"/>
          </a:xfrm>
          <a:prstGeom prst="rect">
            <a:avLst/>
          </a:prstGeom>
          <a:noFill/>
          <a:ln w="1905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MY"/>
          </a:p>
        </p:txBody>
      </p:sp>
      <p:sp>
        <p:nvSpPr>
          <p:cNvPr id="15" name="Rectangle 25"/>
          <p:cNvSpPr>
            <a:spLocks noChangeArrowheads="1"/>
          </p:cNvSpPr>
          <p:nvPr/>
        </p:nvSpPr>
        <p:spPr bwMode="auto">
          <a:xfrm flipV="1">
            <a:off x="2720975" y="4238625"/>
            <a:ext cx="431800" cy="71438"/>
          </a:xfrm>
          <a:prstGeom prst="rect">
            <a:avLst/>
          </a:prstGeom>
          <a:noFill/>
          <a:ln w="1905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MY"/>
          </a:p>
        </p:txBody>
      </p:sp>
      <p:sp>
        <p:nvSpPr>
          <p:cNvPr id="16" name="Rectangle 26"/>
          <p:cNvSpPr>
            <a:spLocks noChangeArrowheads="1"/>
          </p:cNvSpPr>
          <p:nvPr/>
        </p:nvSpPr>
        <p:spPr bwMode="auto">
          <a:xfrm flipV="1">
            <a:off x="2722563" y="4935538"/>
            <a:ext cx="431800" cy="73025"/>
          </a:xfrm>
          <a:prstGeom prst="rect">
            <a:avLst/>
          </a:prstGeom>
          <a:noFill/>
          <a:ln w="1905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MY"/>
          </a:p>
        </p:txBody>
      </p:sp>
      <p:sp>
        <p:nvSpPr>
          <p:cNvPr id="17" name="Rectangle 27"/>
          <p:cNvSpPr>
            <a:spLocks noChangeArrowheads="1"/>
          </p:cNvSpPr>
          <p:nvPr/>
        </p:nvSpPr>
        <p:spPr bwMode="auto">
          <a:xfrm>
            <a:off x="2773363" y="1089025"/>
            <a:ext cx="379412" cy="311150"/>
          </a:xfrm>
          <a:prstGeom prst="rect">
            <a:avLst/>
          </a:prstGeom>
          <a:noFill/>
          <a:ln w="2540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MY"/>
          </a:p>
        </p:txBody>
      </p:sp>
      <p:sp>
        <p:nvSpPr>
          <p:cNvPr id="18" name="AutoShape 28"/>
          <p:cNvSpPr>
            <a:spLocks noChangeArrowheads="1"/>
          </p:cNvSpPr>
          <p:nvPr/>
        </p:nvSpPr>
        <p:spPr bwMode="auto">
          <a:xfrm>
            <a:off x="2876550" y="1176338"/>
            <a:ext cx="180975" cy="153987"/>
          </a:xfrm>
          <a:prstGeom prst="flowChartSummingJunction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MY"/>
          </a:p>
        </p:txBody>
      </p:sp>
      <p:sp>
        <p:nvSpPr>
          <p:cNvPr id="19" name="Rectangle 29"/>
          <p:cNvSpPr>
            <a:spLocks noChangeArrowheads="1"/>
          </p:cNvSpPr>
          <p:nvPr/>
        </p:nvSpPr>
        <p:spPr bwMode="auto">
          <a:xfrm>
            <a:off x="3298825" y="5153025"/>
            <a:ext cx="173038" cy="249238"/>
          </a:xfrm>
          <a:prstGeom prst="rect">
            <a:avLst/>
          </a:prstGeom>
          <a:solidFill>
            <a:srgbClr val="D9D9D9"/>
          </a:solidFill>
          <a:ln w="317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MY"/>
          </a:p>
        </p:txBody>
      </p:sp>
      <p:sp>
        <p:nvSpPr>
          <p:cNvPr id="20" name="Rectangle 30"/>
          <p:cNvSpPr>
            <a:spLocks noChangeArrowheads="1"/>
          </p:cNvSpPr>
          <p:nvPr/>
        </p:nvSpPr>
        <p:spPr bwMode="auto">
          <a:xfrm>
            <a:off x="3436938" y="5299075"/>
            <a:ext cx="130175" cy="130175"/>
          </a:xfrm>
          <a:prstGeom prst="rect">
            <a:avLst/>
          </a:prstGeom>
          <a:solidFill>
            <a:srgbClr val="FFDA66"/>
          </a:solidFill>
          <a:ln w="2540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MY"/>
          </a:p>
        </p:txBody>
      </p:sp>
      <p:sp>
        <p:nvSpPr>
          <p:cNvPr id="21" name="Rectangle 31"/>
          <p:cNvSpPr>
            <a:spLocks noChangeArrowheads="1"/>
          </p:cNvSpPr>
          <p:nvPr/>
        </p:nvSpPr>
        <p:spPr bwMode="auto">
          <a:xfrm>
            <a:off x="3262313" y="5307013"/>
            <a:ext cx="130175" cy="128587"/>
          </a:xfrm>
          <a:prstGeom prst="rect">
            <a:avLst/>
          </a:prstGeom>
          <a:solidFill>
            <a:srgbClr val="0070C0"/>
          </a:solidFill>
          <a:ln w="1905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MY"/>
          </a:p>
        </p:txBody>
      </p:sp>
      <p:cxnSp>
        <p:nvCxnSpPr>
          <p:cNvPr id="1056" name="AutoShape 32"/>
          <p:cNvCxnSpPr>
            <a:cxnSpLocks noChangeShapeType="1"/>
          </p:cNvCxnSpPr>
          <p:nvPr/>
        </p:nvCxnSpPr>
        <p:spPr bwMode="auto">
          <a:xfrm>
            <a:off x="3165475" y="1244600"/>
            <a:ext cx="219075" cy="3908425"/>
          </a:xfrm>
          <a:prstGeom prst="bentConnector2">
            <a:avLst/>
          </a:prstGeom>
          <a:noFill/>
          <a:ln w="3175">
            <a:solidFill>
              <a:srgbClr val="A6A6A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cxnSp>
        <p:nvCxnSpPr>
          <p:cNvPr id="1057" name="AutoShape 33"/>
          <p:cNvCxnSpPr>
            <a:cxnSpLocks noChangeShapeType="1"/>
          </p:cNvCxnSpPr>
          <p:nvPr/>
        </p:nvCxnSpPr>
        <p:spPr bwMode="auto">
          <a:xfrm>
            <a:off x="3627438" y="1106488"/>
            <a:ext cx="0" cy="4519612"/>
          </a:xfrm>
          <a:prstGeom prst="straightConnector1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cxnSp>
        <p:nvCxnSpPr>
          <p:cNvPr id="1058" name="AutoShape 34"/>
          <p:cNvCxnSpPr>
            <a:cxnSpLocks noChangeShapeType="1"/>
          </p:cNvCxnSpPr>
          <p:nvPr/>
        </p:nvCxnSpPr>
        <p:spPr bwMode="auto">
          <a:xfrm>
            <a:off x="809625" y="5586413"/>
            <a:ext cx="8640763" cy="57150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cxnSp>
        <p:nvCxnSpPr>
          <p:cNvPr id="1059" name="AutoShape 35"/>
          <p:cNvCxnSpPr>
            <a:cxnSpLocks noChangeShapeType="1"/>
          </p:cNvCxnSpPr>
          <p:nvPr/>
        </p:nvCxnSpPr>
        <p:spPr bwMode="auto">
          <a:xfrm>
            <a:off x="1193800" y="1158875"/>
            <a:ext cx="0" cy="447675"/>
          </a:xfrm>
          <a:prstGeom prst="straightConnector1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cxnSp>
        <p:nvCxnSpPr>
          <p:cNvPr id="1060" name="AutoShape 36"/>
          <p:cNvCxnSpPr>
            <a:cxnSpLocks noChangeShapeType="1"/>
          </p:cNvCxnSpPr>
          <p:nvPr/>
        </p:nvCxnSpPr>
        <p:spPr bwMode="auto">
          <a:xfrm>
            <a:off x="1196975" y="2032000"/>
            <a:ext cx="0" cy="241300"/>
          </a:xfrm>
          <a:prstGeom prst="straightConnector1">
            <a:avLst/>
          </a:prstGeom>
          <a:noFill/>
          <a:ln w="57150" algn="ctr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cxnSp>
        <p:nvCxnSpPr>
          <p:cNvPr id="1061" name="AutoShape 37"/>
          <p:cNvCxnSpPr>
            <a:cxnSpLocks noChangeShapeType="1"/>
          </p:cNvCxnSpPr>
          <p:nvPr/>
        </p:nvCxnSpPr>
        <p:spPr bwMode="auto">
          <a:xfrm>
            <a:off x="1193800" y="1598613"/>
            <a:ext cx="0" cy="438150"/>
          </a:xfrm>
          <a:prstGeom prst="straightConnector1">
            <a:avLst/>
          </a:prstGeom>
          <a:noFill/>
          <a:ln w="25400">
            <a:solidFill>
              <a:srgbClr val="9DC3E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cxnSp>
        <p:nvCxnSpPr>
          <p:cNvPr id="1062" name="AutoShape 38"/>
          <p:cNvCxnSpPr>
            <a:cxnSpLocks noChangeShapeType="1"/>
          </p:cNvCxnSpPr>
          <p:nvPr/>
        </p:nvCxnSpPr>
        <p:spPr bwMode="auto">
          <a:xfrm>
            <a:off x="1198563" y="2689225"/>
            <a:ext cx="0" cy="241300"/>
          </a:xfrm>
          <a:prstGeom prst="straightConnector1">
            <a:avLst/>
          </a:prstGeom>
          <a:noFill/>
          <a:ln w="57150" algn="ctr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cxnSp>
        <p:nvCxnSpPr>
          <p:cNvPr id="1063" name="AutoShape 39"/>
          <p:cNvCxnSpPr>
            <a:cxnSpLocks noChangeShapeType="1"/>
          </p:cNvCxnSpPr>
          <p:nvPr/>
        </p:nvCxnSpPr>
        <p:spPr bwMode="auto">
          <a:xfrm>
            <a:off x="1192213" y="3390900"/>
            <a:ext cx="0" cy="241300"/>
          </a:xfrm>
          <a:prstGeom prst="straightConnector1">
            <a:avLst/>
          </a:prstGeom>
          <a:noFill/>
          <a:ln w="57150" algn="ctr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cxnSp>
        <p:nvCxnSpPr>
          <p:cNvPr id="1064" name="AutoShape 40"/>
          <p:cNvCxnSpPr>
            <a:cxnSpLocks noChangeShapeType="1"/>
          </p:cNvCxnSpPr>
          <p:nvPr/>
        </p:nvCxnSpPr>
        <p:spPr bwMode="auto">
          <a:xfrm>
            <a:off x="1193800" y="4100513"/>
            <a:ext cx="0" cy="241300"/>
          </a:xfrm>
          <a:prstGeom prst="straightConnector1">
            <a:avLst/>
          </a:prstGeom>
          <a:noFill/>
          <a:ln w="57150" algn="ctr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cxnSp>
        <p:nvCxnSpPr>
          <p:cNvPr id="1065" name="AutoShape 41"/>
          <p:cNvCxnSpPr>
            <a:cxnSpLocks noChangeShapeType="1"/>
          </p:cNvCxnSpPr>
          <p:nvPr/>
        </p:nvCxnSpPr>
        <p:spPr bwMode="auto">
          <a:xfrm>
            <a:off x="1204913" y="4800600"/>
            <a:ext cx="0" cy="241300"/>
          </a:xfrm>
          <a:prstGeom prst="straightConnector1">
            <a:avLst/>
          </a:prstGeom>
          <a:noFill/>
          <a:ln w="57150" algn="ctr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cxnSp>
        <p:nvCxnSpPr>
          <p:cNvPr id="1066" name="AutoShape 42"/>
          <p:cNvCxnSpPr>
            <a:cxnSpLocks noChangeShapeType="1"/>
          </p:cNvCxnSpPr>
          <p:nvPr/>
        </p:nvCxnSpPr>
        <p:spPr bwMode="auto">
          <a:xfrm flipH="1">
            <a:off x="1204913" y="5532438"/>
            <a:ext cx="0" cy="61912"/>
          </a:xfrm>
          <a:prstGeom prst="straightConnector1">
            <a:avLst/>
          </a:prstGeom>
          <a:noFill/>
          <a:ln w="57150" algn="ctr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cxnSp>
        <p:nvCxnSpPr>
          <p:cNvPr id="1067" name="AutoShape 43"/>
          <p:cNvCxnSpPr>
            <a:cxnSpLocks noChangeShapeType="1"/>
          </p:cNvCxnSpPr>
          <p:nvPr/>
        </p:nvCxnSpPr>
        <p:spPr bwMode="auto">
          <a:xfrm>
            <a:off x="1187450" y="2247900"/>
            <a:ext cx="0" cy="438150"/>
          </a:xfrm>
          <a:prstGeom prst="straightConnector1">
            <a:avLst/>
          </a:prstGeom>
          <a:noFill/>
          <a:ln w="25400" algn="ctr">
            <a:solidFill>
              <a:srgbClr val="9DC3E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cxnSp>
        <p:nvCxnSpPr>
          <p:cNvPr id="1068" name="AutoShape 44"/>
          <p:cNvCxnSpPr>
            <a:cxnSpLocks noChangeShapeType="1"/>
          </p:cNvCxnSpPr>
          <p:nvPr/>
        </p:nvCxnSpPr>
        <p:spPr bwMode="auto">
          <a:xfrm>
            <a:off x="1203325" y="2941638"/>
            <a:ext cx="0" cy="439737"/>
          </a:xfrm>
          <a:prstGeom prst="straightConnector1">
            <a:avLst/>
          </a:prstGeom>
          <a:noFill/>
          <a:ln w="25400" algn="ctr">
            <a:solidFill>
              <a:srgbClr val="9DC3E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cxnSp>
        <p:nvCxnSpPr>
          <p:cNvPr id="1069" name="AutoShape 45"/>
          <p:cNvCxnSpPr>
            <a:cxnSpLocks noChangeShapeType="1"/>
          </p:cNvCxnSpPr>
          <p:nvPr/>
        </p:nvCxnSpPr>
        <p:spPr bwMode="auto">
          <a:xfrm>
            <a:off x="1200150" y="3635375"/>
            <a:ext cx="0" cy="473075"/>
          </a:xfrm>
          <a:prstGeom prst="straightConnector1">
            <a:avLst/>
          </a:prstGeom>
          <a:noFill/>
          <a:ln w="25400" algn="ctr">
            <a:solidFill>
              <a:srgbClr val="9DC3E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cxnSp>
        <p:nvCxnSpPr>
          <p:cNvPr id="1070" name="AutoShape 46"/>
          <p:cNvCxnSpPr>
            <a:cxnSpLocks noChangeShapeType="1"/>
          </p:cNvCxnSpPr>
          <p:nvPr/>
        </p:nvCxnSpPr>
        <p:spPr bwMode="auto">
          <a:xfrm>
            <a:off x="1193800" y="4314825"/>
            <a:ext cx="9525" cy="482600"/>
          </a:xfrm>
          <a:prstGeom prst="straightConnector1">
            <a:avLst/>
          </a:prstGeom>
          <a:noFill/>
          <a:ln w="25400" algn="ctr">
            <a:solidFill>
              <a:srgbClr val="9DC3E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cxnSp>
        <p:nvCxnSpPr>
          <p:cNvPr id="1071" name="AutoShape 47"/>
          <p:cNvCxnSpPr>
            <a:cxnSpLocks noChangeShapeType="1"/>
          </p:cNvCxnSpPr>
          <p:nvPr/>
        </p:nvCxnSpPr>
        <p:spPr bwMode="auto">
          <a:xfrm>
            <a:off x="1209675" y="5059363"/>
            <a:ext cx="0" cy="490537"/>
          </a:xfrm>
          <a:prstGeom prst="straightConnector1">
            <a:avLst/>
          </a:prstGeom>
          <a:noFill/>
          <a:ln w="25400" algn="ctr">
            <a:solidFill>
              <a:srgbClr val="9DC3E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pic>
        <p:nvPicPr>
          <p:cNvPr id="1072" name="Picture 48" descr="convention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613" y="3397250"/>
            <a:ext cx="3295650" cy="2471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1073" name="AutoShape 49"/>
          <p:cNvCxnSpPr>
            <a:cxnSpLocks noChangeShapeType="1"/>
          </p:cNvCxnSpPr>
          <p:nvPr/>
        </p:nvCxnSpPr>
        <p:spPr bwMode="auto">
          <a:xfrm>
            <a:off x="8518525" y="4041775"/>
            <a:ext cx="7938" cy="1612900"/>
          </a:xfrm>
          <a:prstGeom prst="straightConnector1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cxnSp>
        <p:nvCxnSpPr>
          <p:cNvPr id="1074" name="AutoShape 50"/>
          <p:cNvCxnSpPr>
            <a:cxnSpLocks noChangeShapeType="1"/>
          </p:cNvCxnSpPr>
          <p:nvPr/>
        </p:nvCxnSpPr>
        <p:spPr bwMode="auto">
          <a:xfrm flipV="1">
            <a:off x="3660775" y="3435350"/>
            <a:ext cx="5426075" cy="9525"/>
          </a:xfrm>
          <a:prstGeom prst="straightConnector1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cxnSp>
        <p:nvCxnSpPr>
          <p:cNvPr id="1075" name="AutoShape 51"/>
          <p:cNvCxnSpPr>
            <a:cxnSpLocks noChangeShapeType="1"/>
          </p:cNvCxnSpPr>
          <p:nvPr/>
        </p:nvCxnSpPr>
        <p:spPr bwMode="auto">
          <a:xfrm>
            <a:off x="803275" y="5583238"/>
            <a:ext cx="8275638" cy="60325"/>
          </a:xfrm>
          <a:prstGeom prst="straightConnector1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sp>
        <p:nvSpPr>
          <p:cNvPr id="22" name="Rectangle 52"/>
          <p:cNvSpPr>
            <a:spLocks noChangeArrowheads="1"/>
          </p:cNvSpPr>
          <p:nvPr/>
        </p:nvSpPr>
        <p:spPr bwMode="auto">
          <a:xfrm>
            <a:off x="3660775" y="3449638"/>
            <a:ext cx="2682875" cy="560387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F8CBAD"/>
              </a:gs>
            </a:gsLst>
            <a:lin ang="5400000" scaled="1"/>
          </a:gradFill>
          <a:ln w="12700" algn="ctr">
            <a:solidFill>
              <a:srgbClr val="F5B183"/>
            </a:solidFill>
            <a:miter lim="800000"/>
            <a:headEnd/>
            <a:tailEnd/>
          </a:ln>
          <a:effectLst>
            <a:outerShdw dist="28398" dir="3806097" algn="ctr" rotWithShape="0">
              <a:srgbClr val="773E18">
                <a:alpha val="50000"/>
              </a:srgbClr>
            </a:outerShdw>
          </a:effec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MY"/>
          </a:p>
        </p:txBody>
      </p:sp>
      <p:sp>
        <p:nvSpPr>
          <p:cNvPr id="23" name="Rectangle 53"/>
          <p:cNvSpPr>
            <a:spLocks noChangeArrowheads="1"/>
          </p:cNvSpPr>
          <p:nvPr/>
        </p:nvSpPr>
        <p:spPr bwMode="auto">
          <a:xfrm>
            <a:off x="8647113" y="3444875"/>
            <a:ext cx="439737" cy="57785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F8CBAD"/>
              </a:gs>
            </a:gsLst>
            <a:lin ang="5400000" scaled="1"/>
          </a:gradFill>
          <a:ln w="12700" algn="ctr">
            <a:solidFill>
              <a:srgbClr val="F5B183"/>
            </a:solidFill>
            <a:miter lim="800000"/>
            <a:headEnd/>
            <a:tailEnd/>
          </a:ln>
          <a:effectLst>
            <a:outerShdw dist="28398" dir="3806097" algn="ctr" rotWithShape="0">
              <a:srgbClr val="773E18">
                <a:alpha val="50000"/>
              </a:srgbClr>
            </a:outerShdw>
          </a:effec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MY"/>
          </a:p>
        </p:txBody>
      </p:sp>
      <p:sp>
        <p:nvSpPr>
          <p:cNvPr id="24" name="Rectangle 54"/>
          <p:cNvSpPr>
            <a:spLocks noChangeArrowheads="1"/>
          </p:cNvSpPr>
          <p:nvPr/>
        </p:nvSpPr>
        <p:spPr bwMode="auto">
          <a:xfrm>
            <a:off x="5656263" y="5654675"/>
            <a:ext cx="1758950" cy="4064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MY"/>
          </a:p>
        </p:txBody>
      </p:sp>
      <p:sp>
        <p:nvSpPr>
          <p:cNvPr id="25" name="Text Box 55"/>
          <p:cNvSpPr txBox="1">
            <a:spLocks noChangeArrowheads="1"/>
          </p:cNvSpPr>
          <p:nvPr/>
        </p:nvSpPr>
        <p:spPr bwMode="auto">
          <a:xfrm>
            <a:off x="1814513" y="5381625"/>
            <a:ext cx="946150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Bradley Hand ITC" panose="03070402050302030203" pitchFamily="66" charset="0"/>
              </a:rPr>
              <a:t>OFFICE/MALL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" name="Text Box 56"/>
          <p:cNvSpPr txBox="1">
            <a:spLocks noChangeArrowheads="1"/>
          </p:cNvSpPr>
          <p:nvPr/>
        </p:nvSpPr>
        <p:spPr bwMode="auto">
          <a:xfrm>
            <a:off x="3965575" y="4186238"/>
            <a:ext cx="1690688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Bradley Hand ITC" panose="03070402050302030203" pitchFamily="66" charset="0"/>
              </a:rPr>
              <a:t>WAREHOUSE / FACTORY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Text Box 57"/>
          <p:cNvSpPr txBox="1">
            <a:spLocks noChangeArrowheads="1"/>
          </p:cNvSpPr>
          <p:nvPr/>
        </p:nvSpPr>
        <p:spPr bwMode="auto">
          <a:xfrm>
            <a:off x="6634163" y="5668963"/>
            <a:ext cx="1271587" cy="25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Bradley Hand ITC" panose="03070402050302030203" pitchFamily="66" charset="0"/>
              </a:rPr>
              <a:t>FACTORY / BOILER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082" name="AutoShape 58"/>
          <p:cNvCxnSpPr>
            <a:cxnSpLocks noChangeShapeType="1"/>
          </p:cNvCxnSpPr>
          <p:nvPr/>
        </p:nvCxnSpPr>
        <p:spPr bwMode="auto">
          <a:xfrm>
            <a:off x="5903913" y="4040188"/>
            <a:ext cx="0" cy="1577975"/>
          </a:xfrm>
          <a:prstGeom prst="straightConnector1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sp>
        <p:nvSpPr>
          <p:cNvPr id="28" name="AutoShape 59"/>
          <p:cNvSpPr>
            <a:spLocks/>
          </p:cNvSpPr>
          <p:nvPr/>
        </p:nvSpPr>
        <p:spPr bwMode="auto">
          <a:xfrm>
            <a:off x="412750" y="5773738"/>
            <a:ext cx="2740025" cy="1317625"/>
          </a:xfrm>
          <a:prstGeom prst="borderCallout1">
            <a:avLst>
              <a:gd name="adj1" fmla="val 8676"/>
              <a:gd name="adj2" fmla="val 102782"/>
              <a:gd name="adj3" fmla="val -24972"/>
              <a:gd name="adj4" fmla="val 105486"/>
            </a:avLst>
          </a:prstGeom>
          <a:solidFill>
            <a:srgbClr val="000066"/>
          </a:solidFill>
          <a:ln w="19050" algn="ctr">
            <a:solidFill>
              <a:srgbClr val="808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1" u="none" strike="noStrike" cap="none" normalizeH="0" baseline="0" dirty="0" err="1" smtClean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Saf</a:t>
            </a:r>
            <a:r>
              <a:rPr kumimoji="0" lang="en-US" sz="1000" b="1" i="0" u="none" strike="noStrike" cap="none" normalizeH="0" baseline="0" dirty="0" err="1" smtClean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ECO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 OPTERGY SERIES -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" b="1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ts val="1000"/>
              <a:buFont typeface="Symbol" panose="05050102010706020507" pitchFamily="18" charset="2"/>
              <a:buChar char="·"/>
              <a:tabLst/>
            </a:pPr>
            <a:r>
              <a:rPr kumimoji="0" lang="en-US" sz="10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Measure, manage &amp; reduce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ts val="1000"/>
              <a:buFont typeface="Symbol" panose="05050102010706020507" pitchFamily="18" charset="2"/>
              <a:buChar char="·"/>
              <a:tabLst/>
            </a:pPr>
            <a:r>
              <a:rPr kumimoji="0" lang="en-US" sz="10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Real Time Data Collection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ts val="1000"/>
              <a:buFont typeface="Symbol" panose="05050102010706020507" pitchFamily="18" charset="2"/>
              <a:buChar char="·"/>
              <a:tabLst/>
            </a:pPr>
            <a:r>
              <a:rPr kumimoji="0" lang="en-US" sz="10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Building Dashboard &amp; Visualization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ts val="1000"/>
              <a:buFont typeface="Symbol" panose="05050102010706020507" pitchFamily="18" charset="2"/>
              <a:buChar char="·"/>
              <a:tabLst/>
            </a:pPr>
            <a:r>
              <a:rPr kumimoji="0" lang="en-US" sz="10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Customized Reporting System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ts val="1000"/>
              <a:buFont typeface="Symbol" panose="05050102010706020507" pitchFamily="18" charset="2"/>
              <a:buChar char="·"/>
              <a:tabLst/>
            </a:pP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ENERY SAVINGS 20 - 40%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00" b="1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00" b="1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•  Control, Tuning and Optimization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AutoShape 60"/>
          <p:cNvSpPr>
            <a:spLocks/>
          </p:cNvSpPr>
          <p:nvPr/>
        </p:nvSpPr>
        <p:spPr bwMode="auto">
          <a:xfrm>
            <a:off x="4438650" y="5929313"/>
            <a:ext cx="2085975" cy="982662"/>
          </a:xfrm>
          <a:prstGeom prst="borderCallout2">
            <a:avLst>
              <a:gd name="adj1" fmla="val 11634"/>
              <a:gd name="adj2" fmla="val -3653"/>
              <a:gd name="adj3" fmla="val 11634"/>
              <a:gd name="adj4" fmla="val -35315"/>
              <a:gd name="adj5" fmla="val -53495"/>
              <a:gd name="adj6" fmla="val -44069"/>
            </a:avLst>
          </a:prstGeom>
          <a:solidFill>
            <a:srgbClr val="FFDA66"/>
          </a:solidFill>
          <a:ln w="19050" algn="ctr">
            <a:solidFill>
              <a:srgbClr val="808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Saf</a:t>
            </a:r>
            <a:r>
              <a:rPr kumimoji="0" lang="en-US" sz="105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ECO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MLS SERIES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ts val="1000"/>
              <a:buFont typeface="Symbol" panose="05050102010706020507" pitchFamily="18" charset="2"/>
              <a:buChar char="·"/>
              <a:tabLst/>
            </a:pPr>
            <a:r>
              <a:rPr kumimoji="0" lang="en-US" sz="1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FOR 3 PHASE MOTOR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ts val="1000"/>
              <a:buFont typeface="Symbol" panose="05050102010706020507" pitchFamily="18" charset="2"/>
              <a:buChar char="·"/>
              <a:tabLst/>
            </a:pPr>
            <a:r>
              <a:rPr kumimoji="0" lang="en-US" sz="1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PATENTED CONTROL SOFTWARE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ts val="1000"/>
              <a:buFont typeface="Symbol" panose="05050102010706020507" pitchFamily="18" charset="2"/>
              <a:buChar char="·"/>
              <a:tabLst/>
            </a:pPr>
            <a:r>
              <a:rPr kumimoji="0" lang="en-US" sz="1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&gt; 30% ENERGY SAVINGS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AutoShape 61"/>
          <p:cNvSpPr>
            <a:spLocks/>
          </p:cNvSpPr>
          <p:nvPr/>
        </p:nvSpPr>
        <p:spPr bwMode="auto">
          <a:xfrm>
            <a:off x="49213" y="14288"/>
            <a:ext cx="1801812" cy="1027112"/>
          </a:xfrm>
          <a:prstGeom prst="borderCallout3">
            <a:avLst>
              <a:gd name="adj1" fmla="val 11130"/>
              <a:gd name="adj2" fmla="val -4231"/>
              <a:gd name="adj3" fmla="val 11130"/>
              <a:gd name="adj4" fmla="val -4231"/>
              <a:gd name="adj5" fmla="val 159898"/>
              <a:gd name="adj6" fmla="val -4231"/>
              <a:gd name="adj7" fmla="val 174755"/>
              <a:gd name="adj8" fmla="val 55903"/>
            </a:avLst>
          </a:prstGeom>
          <a:solidFill>
            <a:srgbClr val="2D4E6B"/>
          </a:solidFill>
          <a:ln w="19050" algn="ctr">
            <a:solidFill>
              <a:srgbClr val="C0C0C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1" u="none" strike="noStrike" cap="none" normalizeH="0" baseline="0" dirty="0" err="1" smtClean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Saf</a:t>
            </a:r>
            <a:r>
              <a:rPr kumimoji="0" lang="en-US" sz="1050" b="1" i="0" u="none" strike="noStrike" cap="none" normalizeH="0" baseline="0" dirty="0" err="1" smtClean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ECO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 FOR WINDOW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ts val="1000"/>
              <a:buFont typeface="Symbol" panose="05050102010706020507" pitchFamily="18" charset="2"/>
              <a:buChar char="·"/>
              <a:tabLst/>
            </a:pPr>
            <a:r>
              <a:rPr kumimoji="0" lang="en-US" sz="10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REDUCE HEAT , 3 - 10</a:t>
            </a:r>
            <a:r>
              <a:rPr kumimoji="0" lang="en-US" sz="1000" b="1" i="0" u="none" strike="noStrike" cap="none" normalizeH="0" baseline="0" noProof="1" smtClean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°</a:t>
            </a:r>
            <a:r>
              <a:rPr kumimoji="0" lang="en-US" sz="10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 C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ts val="1000"/>
              <a:buFont typeface="Symbol" panose="05050102010706020507" pitchFamily="18" charset="2"/>
              <a:buChar char="·"/>
              <a:tabLst/>
            </a:pPr>
            <a:r>
              <a:rPr kumimoji="0" lang="en-US" sz="10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ENERGY SAVINGS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ts val="1000"/>
              <a:buFont typeface="Symbol" panose="05050102010706020507" pitchFamily="18" charset="2"/>
              <a:buChar char="·"/>
              <a:tabLst/>
            </a:pPr>
            <a:r>
              <a:rPr kumimoji="0" lang="en-US" sz="10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BLOCK 99.9% UV &amp; &gt;90% IR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ts val="1000"/>
              <a:buFont typeface="Symbol" panose="05050102010706020507" pitchFamily="18" charset="2"/>
              <a:buChar char="·"/>
              <a:tabLst/>
            </a:pPr>
            <a:r>
              <a:rPr kumimoji="0" lang="en-US" sz="10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NANO LIQUID GLASS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1" name="AutoShape 62"/>
          <p:cNvSpPr>
            <a:spLocks/>
          </p:cNvSpPr>
          <p:nvPr/>
        </p:nvSpPr>
        <p:spPr bwMode="auto">
          <a:xfrm>
            <a:off x="4449763" y="1041400"/>
            <a:ext cx="2287587" cy="1189038"/>
          </a:xfrm>
          <a:prstGeom prst="borderCallout1">
            <a:avLst>
              <a:gd name="adj1" fmla="val 9616"/>
              <a:gd name="adj2" fmla="val -3329"/>
              <a:gd name="adj3" fmla="val 114019"/>
              <a:gd name="adj4" fmla="val -34856"/>
            </a:avLst>
          </a:prstGeom>
          <a:solidFill>
            <a:srgbClr val="003300"/>
          </a:solidFill>
          <a:ln w="3175" algn="ctr">
            <a:solidFill>
              <a:srgbClr val="C0C0C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1" u="none" strike="noStrike" cap="none" normalizeH="0" baseline="0" dirty="0" err="1" smtClean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Saf</a:t>
            </a:r>
            <a:r>
              <a:rPr kumimoji="0" lang="en-US" sz="1050" b="1" i="0" u="none" strike="noStrike" cap="none" normalizeH="0" baseline="0" dirty="0" err="1" smtClean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ECO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 FOR WALL &amp; ROOF -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ts val="1000"/>
              <a:buFont typeface="Symbol" panose="05050102010706020507" pitchFamily="18" charset="2"/>
              <a:buChar char="·"/>
              <a:tabLst/>
            </a:pPr>
            <a:r>
              <a:rPr kumimoji="0" lang="en-US" sz="10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REDUCE HEAT , 10 - 30</a:t>
            </a:r>
            <a:r>
              <a:rPr kumimoji="0" lang="en-US" sz="1000" b="1" i="0" u="none" strike="noStrike" cap="none" normalizeH="0" baseline="0" noProof="1" smtClean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° C</a:t>
            </a: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ts val="1000"/>
              <a:buFont typeface="Symbol" panose="05050102010706020507" pitchFamily="18" charset="2"/>
              <a:buChar char="·"/>
              <a:tabLst/>
            </a:pPr>
            <a:r>
              <a:rPr kumimoji="0" lang="en-US" sz="10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ANTI-ALGAE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ts val="1000"/>
              <a:buFont typeface="Symbol" panose="05050102010706020507" pitchFamily="18" charset="2"/>
              <a:buChar char="·"/>
              <a:tabLst/>
            </a:pPr>
            <a:r>
              <a:rPr kumimoji="0" lang="en-US" sz="10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WATERPROOFING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ts val="1000"/>
              <a:buFont typeface="Symbol" panose="05050102010706020507" pitchFamily="18" charset="2"/>
              <a:buChar char="·"/>
              <a:tabLst/>
            </a:pPr>
            <a:r>
              <a:rPr kumimoji="0" lang="en-US" sz="10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NANO-TECHNOLOGY COATING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087" name="AutoShape 63"/>
          <p:cNvCxnSpPr>
            <a:cxnSpLocks noChangeShapeType="1"/>
          </p:cNvCxnSpPr>
          <p:nvPr/>
        </p:nvCxnSpPr>
        <p:spPr bwMode="auto">
          <a:xfrm flipV="1">
            <a:off x="2298700" y="1041400"/>
            <a:ext cx="3295650" cy="309563"/>
          </a:xfrm>
          <a:prstGeom prst="bentConnector4">
            <a:avLst>
              <a:gd name="adj1" fmla="val 5463"/>
              <a:gd name="adj2" fmla="val 259245"/>
            </a:avLst>
          </a:prstGeom>
          <a:noFill/>
          <a:ln w="3175">
            <a:solidFill>
              <a:srgbClr val="C0C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cxnSp>
        <p:nvCxnSpPr>
          <p:cNvPr id="1088" name="AutoShape 64"/>
          <p:cNvCxnSpPr>
            <a:cxnSpLocks noChangeShapeType="1"/>
          </p:cNvCxnSpPr>
          <p:nvPr/>
        </p:nvCxnSpPr>
        <p:spPr bwMode="auto">
          <a:xfrm flipV="1">
            <a:off x="5259388" y="2103438"/>
            <a:ext cx="239712" cy="1470025"/>
          </a:xfrm>
          <a:prstGeom prst="straightConnector1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sp>
        <p:nvSpPr>
          <p:cNvPr id="1024" name="Text Box 65"/>
          <p:cNvSpPr txBox="1">
            <a:spLocks noChangeArrowheads="1"/>
          </p:cNvSpPr>
          <p:nvPr/>
        </p:nvSpPr>
        <p:spPr bwMode="auto">
          <a:xfrm>
            <a:off x="2540000" y="882650"/>
            <a:ext cx="1358900" cy="195263"/>
          </a:xfrm>
          <a:prstGeom prst="rect">
            <a:avLst/>
          </a:prstGeom>
          <a:solidFill>
            <a:srgbClr val="FFFFFF"/>
          </a:solidFill>
          <a:ln w="3175" algn="ctr">
            <a:solidFill>
              <a:srgbClr val="C0C0C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8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CENTRALISE A/C UNIT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25" name="Text Box 66"/>
          <p:cNvSpPr txBox="1">
            <a:spLocks noChangeArrowheads="1"/>
          </p:cNvSpPr>
          <p:nvPr/>
        </p:nvSpPr>
        <p:spPr bwMode="auto">
          <a:xfrm>
            <a:off x="4733925" y="3635375"/>
            <a:ext cx="390525" cy="22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C0C0C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8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ROOF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091" name="AutoShape 67"/>
          <p:cNvCxnSpPr>
            <a:cxnSpLocks noChangeShapeType="1"/>
          </p:cNvCxnSpPr>
          <p:nvPr/>
        </p:nvCxnSpPr>
        <p:spPr bwMode="auto">
          <a:xfrm flipV="1">
            <a:off x="5486400" y="2117725"/>
            <a:ext cx="12700" cy="2019300"/>
          </a:xfrm>
          <a:prstGeom prst="straightConnector1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sp>
        <p:nvSpPr>
          <p:cNvPr id="1032" name="AutoShape 68"/>
          <p:cNvSpPr>
            <a:spLocks noChangeArrowheads="1"/>
          </p:cNvSpPr>
          <p:nvPr/>
        </p:nvSpPr>
        <p:spPr bwMode="auto">
          <a:xfrm>
            <a:off x="6889750" y="4279900"/>
            <a:ext cx="120650" cy="107950"/>
          </a:xfrm>
          <a:prstGeom prst="flowChartSummingJunction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MY"/>
          </a:p>
        </p:txBody>
      </p:sp>
      <p:sp>
        <p:nvSpPr>
          <p:cNvPr id="1033" name="AutoShape 69"/>
          <p:cNvSpPr>
            <a:spLocks noChangeArrowheads="1"/>
          </p:cNvSpPr>
          <p:nvPr/>
        </p:nvSpPr>
        <p:spPr bwMode="auto">
          <a:xfrm>
            <a:off x="7124700" y="4845050"/>
            <a:ext cx="120650" cy="107950"/>
          </a:xfrm>
          <a:prstGeom prst="flowChartSummingJunction">
            <a:avLst/>
          </a:prstGeom>
          <a:noFill/>
          <a:ln w="25400" algn="ctr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MY"/>
          </a:p>
        </p:txBody>
      </p:sp>
      <p:sp>
        <p:nvSpPr>
          <p:cNvPr id="1034" name="AutoShape 70"/>
          <p:cNvSpPr>
            <a:spLocks noChangeArrowheads="1"/>
          </p:cNvSpPr>
          <p:nvPr/>
        </p:nvSpPr>
        <p:spPr bwMode="auto">
          <a:xfrm>
            <a:off x="6540500" y="4767263"/>
            <a:ext cx="120650" cy="109537"/>
          </a:xfrm>
          <a:prstGeom prst="flowChartSummingJunction">
            <a:avLst/>
          </a:prstGeom>
          <a:noFill/>
          <a:ln w="25400" algn="ctr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MY"/>
          </a:p>
        </p:txBody>
      </p:sp>
      <p:sp>
        <p:nvSpPr>
          <p:cNvPr id="1035" name="AutoShape 71"/>
          <p:cNvSpPr>
            <a:spLocks noChangeArrowheads="1"/>
          </p:cNvSpPr>
          <p:nvPr/>
        </p:nvSpPr>
        <p:spPr bwMode="auto">
          <a:xfrm>
            <a:off x="8032750" y="4827588"/>
            <a:ext cx="120650" cy="107950"/>
          </a:xfrm>
          <a:prstGeom prst="flowChartSummingJunction">
            <a:avLst/>
          </a:prstGeom>
          <a:noFill/>
          <a:ln w="25400" algn="ctr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MY"/>
          </a:p>
        </p:txBody>
      </p:sp>
      <p:sp>
        <p:nvSpPr>
          <p:cNvPr id="1036" name="Text Box 72"/>
          <p:cNvSpPr txBox="1">
            <a:spLocks noChangeArrowheads="1"/>
          </p:cNvSpPr>
          <p:nvPr/>
        </p:nvSpPr>
        <p:spPr bwMode="auto">
          <a:xfrm>
            <a:off x="6837363" y="1600200"/>
            <a:ext cx="2120900" cy="1168400"/>
          </a:xfrm>
          <a:prstGeom prst="rect">
            <a:avLst/>
          </a:prstGeom>
          <a:solidFill>
            <a:srgbClr val="4D19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1" u="none" strike="noStrike" cap="none" normalizeH="0" baseline="0" dirty="0" err="1" smtClean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Saf</a:t>
            </a:r>
            <a:r>
              <a:rPr kumimoji="0" lang="en-US" sz="1050" b="1" i="0" u="none" strike="noStrike" cap="none" normalizeH="0" baseline="0" dirty="0" err="1" smtClean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ECO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 JST STEAM TRAP   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ts val="1000"/>
              <a:buFont typeface="Symbol" panose="05050102010706020507" pitchFamily="18" charset="2"/>
              <a:buChar char="·"/>
              <a:tabLst/>
            </a:pPr>
            <a:r>
              <a:rPr kumimoji="0" lang="en-US" sz="10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ENERGY SAVING, 30 - 60%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ts val="1000"/>
              <a:buFont typeface="Symbol" panose="05050102010706020507" pitchFamily="18" charset="2"/>
              <a:buChar char="·"/>
              <a:tabLst/>
            </a:pPr>
            <a:r>
              <a:rPr kumimoji="0" lang="en-US" sz="10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COST EFFECTIVE,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ts val="1000"/>
              <a:buFont typeface="Symbol" panose="05050102010706020507" pitchFamily="18" charset="2"/>
              <a:buChar char="·"/>
              <a:tabLst/>
            </a:pPr>
            <a:r>
              <a:rPr kumimoji="0" lang="en-US" sz="10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DURABLE, &gt; 5 YEARS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ts val="1000"/>
              <a:buFont typeface="Symbol" panose="05050102010706020507" pitchFamily="18" charset="2"/>
              <a:buChar char="·"/>
              <a:tabLst/>
            </a:pPr>
            <a:r>
              <a:rPr kumimoji="0" lang="en-US" sz="10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LOW MAINTANANCE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097" name="AutoShape 73"/>
          <p:cNvCxnSpPr>
            <a:cxnSpLocks noChangeShapeType="1"/>
          </p:cNvCxnSpPr>
          <p:nvPr/>
        </p:nvCxnSpPr>
        <p:spPr bwMode="auto">
          <a:xfrm flipV="1">
            <a:off x="3465513" y="5167313"/>
            <a:ext cx="328612" cy="2857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sp>
        <p:nvSpPr>
          <p:cNvPr id="1037" name="Text Box 74"/>
          <p:cNvSpPr txBox="1">
            <a:spLocks noChangeArrowheads="1"/>
          </p:cNvSpPr>
          <p:nvPr/>
        </p:nvSpPr>
        <p:spPr bwMode="auto">
          <a:xfrm>
            <a:off x="3794125" y="5065713"/>
            <a:ext cx="809625" cy="196850"/>
          </a:xfrm>
          <a:prstGeom prst="rect">
            <a:avLst/>
          </a:prstGeom>
          <a:solidFill>
            <a:srgbClr val="FFFFFF"/>
          </a:solidFill>
          <a:ln w="317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Bradley Hand ITC" panose="03070402050302030203" pitchFamily="66" charset="0"/>
              </a:rPr>
              <a:t>A/C PANEL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099" name="AutoShape 75"/>
          <p:cNvCxnSpPr>
            <a:cxnSpLocks noChangeShapeType="1"/>
          </p:cNvCxnSpPr>
          <p:nvPr/>
        </p:nvCxnSpPr>
        <p:spPr bwMode="auto">
          <a:xfrm flipV="1">
            <a:off x="6962775" y="2768600"/>
            <a:ext cx="488950" cy="1535113"/>
          </a:xfrm>
          <a:prstGeom prst="straightConnector1">
            <a:avLst/>
          </a:prstGeom>
          <a:noFill/>
          <a:ln w="3175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cxnSp>
        <p:nvCxnSpPr>
          <p:cNvPr id="1100" name="AutoShape 76"/>
          <p:cNvCxnSpPr>
            <a:cxnSpLocks noChangeShapeType="1"/>
          </p:cNvCxnSpPr>
          <p:nvPr/>
        </p:nvCxnSpPr>
        <p:spPr bwMode="auto">
          <a:xfrm flipV="1">
            <a:off x="6646863" y="2752725"/>
            <a:ext cx="819150" cy="2049463"/>
          </a:xfrm>
          <a:prstGeom prst="straightConnector1">
            <a:avLst/>
          </a:prstGeom>
          <a:noFill/>
          <a:ln w="3175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cxnSp>
        <p:nvCxnSpPr>
          <p:cNvPr id="1101" name="AutoShape 77"/>
          <p:cNvCxnSpPr>
            <a:cxnSpLocks noChangeShapeType="1"/>
          </p:cNvCxnSpPr>
          <p:nvPr/>
        </p:nvCxnSpPr>
        <p:spPr bwMode="auto">
          <a:xfrm flipV="1">
            <a:off x="7210425" y="2768600"/>
            <a:ext cx="255588" cy="2047875"/>
          </a:xfrm>
          <a:prstGeom prst="straightConnector1">
            <a:avLst/>
          </a:prstGeom>
          <a:noFill/>
          <a:ln w="3175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cxnSp>
        <p:nvCxnSpPr>
          <p:cNvPr id="1102" name="AutoShape 78"/>
          <p:cNvCxnSpPr>
            <a:cxnSpLocks noChangeShapeType="1"/>
          </p:cNvCxnSpPr>
          <p:nvPr/>
        </p:nvCxnSpPr>
        <p:spPr bwMode="auto">
          <a:xfrm flipH="1" flipV="1">
            <a:off x="7466013" y="2774950"/>
            <a:ext cx="630237" cy="2063750"/>
          </a:xfrm>
          <a:prstGeom prst="straightConnector1">
            <a:avLst/>
          </a:prstGeom>
          <a:noFill/>
          <a:ln w="3175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cxnSp>
        <p:nvCxnSpPr>
          <p:cNvPr id="1103" name="AutoShape 79"/>
          <p:cNvCxnSpPr>
            <a:cxnSpLocks noChangeShapeType="1"/>
          </p:cNvCxnSpPr>
          <p:nvPr/>
        </p:nvCxnSpPr>
        <p:spPr bwMode="auto">
          <a:xfrm flipH="1" flipV="1">
            <a:off x="5491163" y="2095500"/>
            <a:ext cx="1360487" cy="2727325"/>
          </a:xfrm>
          <a:prstGeom prst="straightConnector1">
            <a:avLst/>
          </a:prstGeom>
          <a:noFill/>
          <a:ln w="3175">
            <a:solidFill>
              <a:srgbClr val="80808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sp>
        <p:nvSpPr>
          <p:cNvPr id="1038" name="Text Box 80"/>
          <p:cNvSpPr txBox="1">
            <a:spLocks noChangeArrowheads="1"/>
          </p:cNvSpPr>
          <p:nvPr/>
        </p:nvSpPr>
        <p:spPr bwMode="auto">
          <a:xfrm>
            <a:off x="5630863" y="2709863"/>
            <a:ext cx="1016000" cy="555625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COATING ON PIPE TO REDUCE HEAT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105" name="Picture 8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3525" y="109538"/>
            <a:ext cx="1944688" cy="93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1040" name="Text Box 82"/>
          <p:cNvSpPr txBox="1">
            <a:spLocks noChangeArrowheads="1"/>
          </p:cNvSpPr>
          <p:nvPr/>
        </p:nvSpPr>
        <p:spPr bwMode="auto">
          <a:xfrm>
            <a:off x="7088188" y="895350"/>
            <a:ext cx="2740025" cy="617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THE </a:t>
            </a:r>
            <a:r>
              <a:rPr kumimoji="0" lang="en-US" sz="1400" b="1" i="1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COMPLETE-BLOC</a:t>
            </a:r>
            <a:r>
              <a:rPr kumimoji="0" lang="en-US" sz="1400" b="1" i="1" u="none" strike="noStrike" cap="none" normalizeH="0" baseline="0" noProof="1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</a:t>
            </a:r>
            <a:r>
              <a:rPr kumimoji="0" lang="en-US" sz="1400" b="1" i="1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en-US" sz="1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ANTI HEAT AND ENERGY SAVING SYSTEM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107" name="AutoShape 83"/>
          <p:cNvCxnSpPr>
            <a:cxnSpLocks noChangeShapeType="1"/>
          </p:cNvCxnSpPr>
          <p:nvPr/>
        </p:nvCxnSpPr>
        <p:spPr bwMode="auto">
          <a:xfrm>
            <a:off x="584200" y="2286000"/>
            <a:ext cx="600075" cy="228600"/>
          </a:xfrm>
          <a:prstGeom prst="straightConnector1">
            <a:avLst/>
          </a:prstGeom>
          <a:noFill/>
          <a:ln w="254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cxnSp>
        <p:nvCxnSpPr>
          <p:cNvPr id="1108" name="AutoShape 84"/>
          <p:cNvCxnSpPr>
            <a:cxnSpLocks noChangeShapeType="1"/>
          </p:cNvCxnSpPr>
          <p:nvPr/>
        </p:nvCxnSpPr>
        <p:spPr bwMode="auto">
          <a:xfrm>
            <a:off x="593725" y="2943225"/>
            <a:ext cx="600075" cy="228600"/>
          </a:xfrm>
          <a:prstGeom prst="straightConnector1">
            <a:avLst/>
          </a:prstGeom>
          <a:noFill/>
          <a:ln w="25400" algn="ctr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cxnSp>
        <p:nvCxnSpPr>
          <p:cNvPr id="1109" name="AutoShape 85"/>
          <p:cNvCxnSpPr>
            <a:cxnSpLocks noChangeShapeType="1"/>
          </p:cNvCxnSpPr>
          <p:nvPr/>
        </p:nvCxnSpPr>
        <p:spPr bwMode="auto">
          <a:xfrm>
            <a:off x="603250" y="3686175"/>
            <a:ext cx="600075" cy="228600"/>
          </a:xfrm>
          <a:prstGeom prst="straightConnector1">
            <a:avLst/>
          </a:prstGeom>
          <a:noFill/>
          <a:ln w="25400" algn="ctr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cxnSp>
        <p:nvCxnSpPr>
          <p:cNvPr id="1110" name="AutoShape 86"/>
          <p:cNvCxnSpPr>
            <a:cxnSpLocks noChangeShapeType="1"/>
          </p:cNvCxnSpPr>
          <p:nvPr/>
        </p:nvCxnSpPr>
        <p:spPr bwMode="auto">
          <a:xfrm>
            <a:off x="1955800" y="1047750"/>
            <a:ext cx="257175" cy="342900"/>
          </a:xfrm>
          <a:prstGeom prst="straightConnector1">
            <a:avLst/>
          </a:prstGeom>
          <a:noFill/>
          <a:ln w="254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cxnSp>
        <p:nvCxnSpPr>
          <p:cNvPr id="1111" name="AutoShape 87"/>
          <p:cNvCxnSpPr>
            <a:cxnSpLocks noChangeShapeType="1"/>
          </p:cNvCxnSpPr>
          <p:nvPr/>
        </p:nvCxnSpPr>
        <p:spPr bwMode="auto">
          <a:xfrm flipV="1">
            <a:off x="2222500" y="1190625"/>
            <a:ext cx="161925" cy="209550"/>
          </a:xfrm>
          <a:prstGeom prst="straightConnector1">
            <a:avLst/>
          </a:prstGeom>
          <a:noFill/>
          <a:ln w="254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cxnSp>
        <p:nvCxnSpPr>
          <p:cNvPr id="1112" name="AutoShape 88"/>
          <p:cNvCxnSpPr>
            <a:cxnSpLocks noChangeShapeType="1"/>
          </p:cNvCxnSpPr>
          <p:nvPr/>
        </p:nvCxnSpPr>
        <p:spPr bwMode="auto">
          <a:xfrm>
            <a:off x="4098925" y="3124200"/>
            <a:ext cx="285750" cy="323850"/>
          </a:xfrm>
          <a:prstGeom prst="straightConnector1">
            <a:avLst/>
          </a:prstGeom>
          <a:noFill/>
          <a:ln w="254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cxnSp>
        <p:nvCxnSpPr>
          <p:cNvPr id="1113" name="AutoShape 89"/>
          <p:cNvCxnSpPr>
            <a:cxnSpLocks noChangeShapeType="1"/>
          </p:cNvCxnSpPr>
          <p:nvPr/>
        </p:nvCxnSpPr>
        <p:spPr bwMode="auto">
          <a:xfrm flipV="1">
            <a:off x="4384675" y="3095625"/>
            <a:ext cx="209550" cy="333375"/>
          </a:xfrm>
          <a:prstGeom prst="straightConnector1">
            <a:avLst/>
          </a:prstGeom>
          <a:noFill/>
          <a:ln w="254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cxnSp>
        <p:nvCxnSpPr>
          <p:cNvPr id="1114" name="AutoShape 90"/>
          <p:cNvCxnSpPr>
            <a:cxnSpLocks noChangeShapeType="1"/>
          </p:cNvCxnSpPr>
          <p:nvPr/>
        </p:nvCxnSpPr>
        <p:spPr bwMode="auto">
          <a:xfrm flipH="1">
            <a:off x="3641725" y="1419225"/>
            <a:ext cx="323850" cy="285750"/>
          </a:xfrm>
          <a:prstGeom prst="straightConnector1">
            <a:avLst/>
          </a:prstGeom>
          <a:noFill/>
          <a:ln w="254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cxnSp>
        <p:nvCxnSpPr>
          <p:cNvPr id="1115" name="AutoShape 91"/>
          <p:cNvCxnSpPr>
            <a:cxnSpLocks noChangeShapeType="1"/>
          </p:cNvCxnSpPr>
          <p:nvPr/>
        </p:nvCxnSpPr>
        <p:spPr bwMode="auto">
          <a:xfrm>
            <a:off x="3651250" y="1714500"/>
            <a:ext cx="247650" cy="180975"/>
          </a:xfrm>
          <a:prstGeom prst="straightConnector1">
            <a:avLst/>
          </a:prstGeom>
          <a:noFill/>
          <a:ln w="254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sp>
        <p:nvSpPr>
          <p:cNvPr id="1042" name="Text Box 92"/>
          <p:cNvSpPr txBox="1">
            <a:spLocks noChangeArrowheads="1"/>
          </p:cNvSpPr>
          <p:nvPr/>
        </p:nvSpPr>
        <p:spPr bwMode="auto">
          <a:xfrm>
            <a:off x="422275" y="2085975"/>
            <a:ext cx="457200" cy="19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UV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47" name="Text Box 93"/>
          <p:cNvSpPr txBox="1">
            <a:spLocks noChangeArrowheads="1"/>
          </p:cNvSpPr>
          <p:nvPr/>
        </p:nvSpPr>
        <p:spPr bwMode="auto">
          <a:xfrm>
            <a:off x="412750" y="2743200"/>
            <a:ext cx="457200" cy="19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IR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48" name="Text Box 94"/>
          <p:cNvSpPr txBox="1">
            <a:spLocks noChangeArrowheads="1"/>
          </p:cNvSpPr>
          <p:nvPr/>
        </p:nvSpPr>
        <p:spPr bwMode="auto">
          <a:xfrm>
            <a:off x="346075" y="3462338"/>
            <a:ext cx="457200" cy="19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HEAT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49" name="Rectangle 95"/>
          <p:cNvSpPr>
            <a:spLocks noChangeArrowheads="1"/>
          </p:cNvSpPr>
          <p:nvPr/>
        </p:nvSpPr>
        <p:spPr bwMode="auto">
          <a:xfrm>
            <a:off x="5594350" y="5156200"/>
            <a:ext cx="173038" cy="250825"/>
          </a:xfrm>
          <a:prstGeom prst="rect">
            <a:avLst/>
          </a:prstGeom>
          <a:solidFill>
            <a:srgbClr val="D9D9D9"/>
          </a:solidFill>
          <a:ln w="317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MY"/>
          </a:p>
        </p:txBody>
      </p:sp>
      <p:sp>
        <p:nvSpPr>
          <p:cNvPr id="1050" name="Rectangle 96"/>
          <p:cNvSpPr>
            <a:spLocks noChangeArrowheads="1"/>
          </p:cNvSpPr>
          <p:nvPr/>
        </p:nvSpPr>
        <p:spPr bwMode="auto">
          <a:xfrm>
            <a:off x="5495925" y="5235575"/>
            <a:ext cx="128588" cy="128588"/>
          </a:xfrm>
          <a:prstGeom prst="rect">
            <a:avLst/>
          </a:prstGeom>
          <a:solidFill>
            <a:srgbClr val="FFDA66"/>
          </a:solidFill>
          <a:ln w="2540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MY"/>
          </a:p>
        </p:txBody>
      </p:sp>
      <p:sp>
        <p:nvSpPr>
          <p:cNvPr id="1051" name="Text Box 97"/>
          <p:cNvSpPr txBox="1">
            <a:spLocks noChangeArrowheads="1"/>
          </p:cNvSpPr>
          <p:nvPr/>
        </p:nvSpPr>
        <p:spPr bwMode="auto">
          <a:xfrm>
            <a:off x="4678363" y="4657725"/>
            <a:ext cx="1189037" cy="479425"/>
          </a:xfrm>
          <a:prstGeom prst="rect">
            <a:avLst/>
          </a:prstGeom>
          <a:solidFill>
            <a:srgbClr val="FFFFFF"/>
          </a:solidFill>
          <a:ln w="317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Bradley Hand ITC" panose="03070402050302030203" pitchFamily="66" charset="0"/>
              </a:rPr>
              <a:t>3 PHASE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Bradley Hand ITC" panose="03070402050302030203" pitchFamily="66" charset="0"/>
              </a:rPr>
              <a:t>MOTOR  PANEL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122" name="AutoShape 98"/>
          <p:cNvCxnSpPr>
            <a:cxnSpLocks noChangeShapeType="1"/>
          </p:cNvCxnSpPr>
          <p:nvPr/>
        </p:nvCxnSpPr>
        <p:spPr bwMode="auto">
          <a:xfrm flipH="1" flipV="1">
            <a:off x="5556250" y="5391150"/>
            <a:ext cx="280988" cy="520700"/>
          </a:xfrm>
          <a:prstGeom prst="straightConnector1">
            <a:avLst/>
          </a:prstGeom>
          <a:noFill/>
          <a:ln w="19050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sp>
        <p:nvSpPr>
          <p:cNvPr id="1052" name="AutoShape 99"/>
          <p:cNvSpPr>
            <a:spLocks noChangeArrowheads="1"/>
          </p:cNvSpPr>
          <p:nvPr/>
        </p:nvSpPr>
        <p:spPr bwMode="auto">
          <a:xfrm>
            <a:off x="9193213" y="5070475"/>
            <a:ext cx="274637" cy="555625"/>
          </a:xfrm>
          <a:prstGeom prst="cube">
            <a:avLst>
              <a:gd name="adj" fmla="val 25000"/>
            </a:avLst>
          </a:prstGeom>
          <a:solidFill>
            <a:srgbClr val="5B9BD5"/>
          </a:solidFill>
          <a:ln w="254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MY"/>
          </a:p>
        </p:txBody>
      </p:sp>
      <p:sp>
        <p:nvSpPr>
          <p:cNvPr id="1053" name="AutoShape 100"/>
          <p:cNvSpPr>
            <a:spLocks/>
          </p:cNvSpPr>
          <p:nvPr/>
        </p:nvSpPr>
        <p:spPr bwMode="auto">
          <a:xfrm>
            <a:off x="6932613" y="5938838"/>
            <a:ext cx="2360612" cy="1041400"/>
          </a:xfrm>
          <a:prstGeom prst="borderCallout2">
            <a:avLst>
              <a:gd name="adj1" fmla="val 10977"/>
              <a:gd name="adj2" fmla="val 103227"/>
              <a:gd name="adj3" fmla="val 10977"/>
              <a:gd name="adj4" fmla="val 103227"/>
              <a:gd name="adj5" fmla="val -44032"/>
              <a:gd name="adj6" fmla="val 103227"/>
            </a:avLst>
          </a:prstGeom>
          <a:solidFill>
            <a:srgbClr val="6B97C0"/>
          </a:solidFill>
          <a:ln w="12700" algn="ctr">
            <a:solidFill>
              <a:srgbClr val="808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	</a:t>
            </a:r>
            <a:r>
              <a:rPr kumimoji="0" lang="en-US" sz="1200" b="1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Saf</a:t>
            </a:r>
            <a:r>
              <a:rPr kumimoji="0" lang="en-US" sz="10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ECO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NSM INCINERATOR</a:t>
            </a:r>
            <a:endParaRPr kumimoji="0" lang="en-US" sz="9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ts val="1000"/>
              <a:buFont typeface="Symbol" panose="05050102010706020507" pitchFamily="18" charset="2"/>
              <a:buChar char="·"/>
              <a:tabLst/>
            </a:pPr>
            <a:r>
              <a:rPr kumimoji="0" lang="en-US" sz="1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Stand-Alone Unit 1.5m</a:t>
            </a:r>
            <a:r>
              <a:rPr kumimoji="0" lang="en-US" sz="1000" b="1" i="0" u="none" strike="noStrike" cap="none" normalizeH="0" baseline="0" noProof="1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²</a:t>
            </a:r>
            <a:r>
              <a:rPr kumimoji="0" lang="en-US" sz="1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x 2.5m(H)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ts val="1000"/>
              <a:buFont typeface="Symbol" panose="05050102010706020507" pitchFamily="18" charset="2"/>
              <a:buChar char="·"/>
              <a:tabLst/>
            </a:pPr>
            <a:r>
              <a:rPr kumimoji="0" lang="en-US" sz="1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Can Handle 500-1000kg of Waste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ts val="1000"/>
              <a:buFont typeface="Symbol" panose="05050102010706020507" pitchFamily="18" charset="2"/>
              <a:buChar char="·"/>
              <a:tabLst/>
            </a:pPr>
            <a:r>
              <a:rPr kumimoji="0" lang="en-US" sz="1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Smoke-less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ts val="1000"/>
              <a:buFont typeface="Symbol" panose="05050102010706020507" pitchFamily="18" charset="2"/>
              <a:buChar char="·"/>
              <a:tabLst/>
            </a:pPr>
            <a:r>
              <a:rPr kumimoji="0" lang="en-US" sz="1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Dioxin from smoke is 0.68ng—TEQ/m</a:t>
            </a:r>
            <a:r>
              <a:rPr kumimoji="0" lang="en-US" sz="1000" b="1" i="0" u="none" strike="noStrike" cap="none" normalizeH="0" baseline="0" noProof="1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3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54473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475656" y="2416239"/>
            <a:ext cx="6120680" cy="2092881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KB90s for Windows</a:t>
            </a:r>
          </a:p>
          <a:p>
            <a:endParaRPr lang="en-US" sz="2800" b="1" dirty="0" smtClean="0">
              <a:solidFill>
                <a:schemeClr val="bg1"/>
              </a:solidFill>
            </a:endParaRPr>
          </a:p>
          <a:p>
            <a:pPr algn="ctr"/>
            <a:r>
              <a:rPr lang="en-MY" sz="2800" b="1" dirty="0" smtClean="0">
                <a:solidFill>
                  <a:schemeClr val="bg1"/>
                </a:solidFill>
              </a:rPr>
              <a:t>The Best Anti-Heat Liquid Glass Coating In The World!</a:t>
            </a:r>
          </a:p>
          <a:p>
            <a:endParaRPr lang="en-US" sz="1400" b="1" dirty="0" smtClean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6381327"/>
            <a:ext cx="1259631" cy="600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8000"/>
              </a:lnSpc>
              <a:spcAft>
                <a:spcPts val="600"/>
              </a:spcAft>
            </a:pPr>
            <a:r>
              <a:rPr lang="en-US" sz="2800" i="1" kern="1400" dirty="0" err="1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000000"/>
                </a:solidFill>
                <a:effectLst>
                  <a:glow rad="38100">
                    <a:srgbClr val="5B9BD5">
                      <a:alpha val="39000"/>
                    </a:srgb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Saf</a:t>
            </a:r>
            <a:r>
              <a:rPr lang="en-US" b="1" kern="1400" dirty="0" err="1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538135"/>
                </a:solidFill>
                <a:effectLst>
                  <a:glow rad="38100">
                    <a:srgbClr val="5B9BD5">
                      <a:alpha val="39000"/>
                    </a:srgb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ECO</a:t>
            </a:r>
            <a:r>
              <a:rPr lang="en-US" b="1" kern="1400" dirty="0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538135"/>
                </a:solidFill>
                <a:effectLst>
                  <a:glow rad="38100">
                    <a:srgbClr val="5B9BD5">
                      <a:alpha val="39000"/>
                    </a:srgb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1200" b="1" kern="1400" dirty="0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538135"/>
                </a:solidFill>
                <a:effectLst>
                  <a:glow rad="38100">
                    <a:srgbClr val="5B9BD5">
                      <a:alpha val="39000"/>
                    </a:srgb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®</a:t>
            </a:r>
            <a:endParaRPr lang="en-MY" sz="1200" kern="14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-24"/>
            <a:ext cx="9144000" cy="114300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3200" i="1" kern="1400" dirty="0" err="1" smtClean="0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000000"/>
                </a:solidFill>
                <a:effectLst>
                  <a:glow rad="38100">
                    <a:srgbClr val="5B9BD5">
                      <a:alpha val="39000"/>
                    </a:srgb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Saf</a:t>
            </a:r>
            <a:r>
              <a:rPr lang="en-US" sz="2400" b="1" kern="1400" dirty="0" err="1" smtClean="0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538135"/>
                </a:solidFill>
                <a:effectLst>
                  <a:glow rad="38100">
                    <a:srgbClr val="5B9BD5">
                      <a:alpha val="39000"/>
                    </a:srgb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ECO</a:t>
            </a:r>
            <a:r>
              <a:rPr lang="en-US" sz="3200" b="1" kern="1400" dirty="0" smtClean="0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538135"/>
                </a:solidFill>
                <a:effectLst>
                  <a:glow rad="38100">
                    <a:srgbClr val="5B9BD5">
                      <a:alpha val="39000"/>
                    </a:srgb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 - </a:t>
            </a:r>
            <a:r>
              <a:rPr lang="en-US" sz="2800" b="1" i="1" kern="1400" dirty="0" smtClean="0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chemeClr val="tx2">
                    <a:lumMod val="75000"/>
                  </a:schemeClr>
                </a:solidFill>
                <a:effectLst>
                  <a:glow rad="38100">
                    <a:srgbClr val="5B9BD5">
                      <a:alpha val="39000"/>
                    </a:srgb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Complete-Bloc</a:t>
            </a:r>
            <a:r>
              <a:rPr lang="en-US" sz="2800" b="1" kern="1400" dirty="0" smtClean="0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chemeClr val="tx2">
                    <a:lumMod val="75000"/>
                  </a:schemeClr>
                </a:solidFill>
                <a:effectLst>
                  <a:glow rad="38100">
                    <a:srgbClr val="5B9BD5">
                      <a:alpha val="39000"/>
                    </a:srgb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 Anti-Heat System</a:t>
            </a:r>
            <a:endParaRPr lang="en-MY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http://www.kristalbond.com/products/images/pfm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492" y="3291254"/>
            <a:ext cx="3000396" cy="785818"/>
          </a:xfrm>
          <a:prstGeom prst="rect">
            <a:avLst/>
          </a:prstGeom>
          <a:noFill/>
        </p:spPr>
      </p:pic>
      <p:pic>
        <p:nvPicPr>
          <p:cNvPr id="1026" name="Picture 2" descr="http://www.kristalbond.com/products/images/perform_1new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03481" y="2492896"/>
            <a:ext cx="2928959" cy="1857388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539552" y="1340768"/>
            <a:ext cx="806907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MY" sz="2800" b="1" dirty="0" smtClean="0">
                <a:solidFill>
                  <a:schemeClr val="tx2">
                    <a:lumMod val="75000"/>
                  </a:schemeClr>
                </a:solidFill>
              </a:rPr>
              <a:t>Excellent Heat Blocker!</a:t>
            </a:r>
          </a:p>
          <a:p>
            <a:endParaRPr lang="en-US" sz="14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Comfort and Reduce Electricity Consumption</a:t>
            </a:r>
            <a:endParaRPr lang="en-MY" sz="24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en-MY" b="1" dirty="0" smtClean="0"/>
          </a:p>
        </p:txBody>
      </p:sp>
      <p:sp>
        <p:nvSpPr>
          <p:cNvPr id="9" name="Rectangle 8"/>
          <p:cNvSpPr/>
          <p:nvPr/>
        </p:nvSpPr>
        <p:spPr>
          <a:xfrm>
            <a:off x="611560" y="4471952"/>
            <a:ext cx="623049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MY" b="1" dirty="0" smtClean="0"/>
              <a:t>KB90s is a liquid glass coating that cuts 90% of infrared ray (IR). Hence:</a:t>
            </a:r>
            <a:br>
              <a:rPr lang="en-MY" b="1" dirty="0" smtClean="0"/>
            </a:br>
            <a:r>
              <a:rPr lang="en-MY" b="1" dirty="0" smtClean="0"/>
              <a:t>• Reduce air-conditioning usage &amp; increase its efficiency</a:t>
            </a:r>
            <a:br>
              <a:rPr lang="en-MY" b="1" dirty="0" smtClean="0"/>
            </a:br>
            <a:r>
              <a:rPr lang="en-MY" b="1" dirty="0" smtClean="0"/>
              <a:t>• Increase comfort, especially near glass areas</a:t>
            </a:r>
            <a:br>
              <a:rPr lang="en-MY" b="1" dirty="0" smtClean="0"/>
            </a:br>
            <a:r>
              <a:rPr lang="en-MY" b="1" dirty="0" smtClean="0"/>
              <a:t>• Enjoy cooler &amp; more comfortable living environment.</a:t>
            </a:r>
            <a:endParaRPr lang="en-MY" b="1" dirty="0"/>
          </a:p>
        </p:txBody>
      </p:sp>
      <p:sp>
        <p:nvSpPr>
          <p:cNvPr id="3" name="Rectangle 2"/>
          <p:cNvSpPr/>
          <p:nvPr/>
        </p:nvSpPr>
        <p:spPr>
          <a:xfrm>
            <a:off x="0" y="6381327"/>
            <a:ext cx="1259631" cy="600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8000"/>
              </a:lnSpc>
              <a:spcAft>
                <a:spcPts val="600"/>
              </a:spcAft>
            </a:pPr>
            <a:r>
              <a:rPr lang="en-US" sz="2800" i="1" kern="1400" dirty="0" err="1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000000"/>
                </a:solidFill>
                <a:effectLst>
                  <a:glow rad="38100">
                    <a:srgbClr val="5B9BD5">
                      <a:alpha val="39000"/>
                    </a:srgb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Saf</a:t>
            </a:r>
            <a:r>
              <a:rPr lang="en-US" b="1" kern="1400" dirty="0" err="1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538135"/>
                </a:solidFill>
                <a:effectLst>
                  <a:glow rad="38100">
                    <a:srgbClr val="5B9BD5">
                      <a:alpha val="39000"/>
                    </a:srgb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ECO</a:t>
            </a:r>
            <a:r>
              <a:rPr lang="en-US" b="1" kern="1400" dirty="0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538135"/>
                </a:solidFill>
                <a:effectLst>
                  <a:glow rad="38100">
                    <a:srgbClr val="5B9BD5">
                      <a:alpha val="39000"/>
                    </a:srgb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1200" b="1" kern="1400" dirty="0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538135"/>
                </a:solidFill>
                <a:effectLst>
                  <a:glow rad="38100">
                    <a:srgbClr val="5B9BD5">
                      <a:alpha val="39000"/>
                    </a:srgb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®</a:t>
            </a:r>
            <a:endParaRPr lang="en-MY" sz="1200" kern="14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-24"/>
            <a:ext cx="9144000" cy="114300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3200" i="1" kern="1400" dirty="0" err="1" smtClean="0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000000"/>
                </a:solidFill>
                <a:effectLst>
                  <a:glow rad="38100">
                    <a:srgbClr val="5B9BD5">
                      <a:alpha val="39000"/>
                    </a:srgb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Saf</a:t>
            </a:r>
            <a:r>
              <a:rPr lang="en-US" sz="2400" b="1" kern="1400" dirty="0" err="1" smtClean="0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538135"/>
                </a:solidFill>
                <a:effectLst>
                  <a:glow rad="38100">
                    <a:srgbClr val="5B9BD5">
                      <a:alpha val="39000"/>
                    </a:srgb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ECO</a:t>
            </a:r>
            <a:r>
              <a:rPr lang="en-US" sz="3200" b="1" kern="1400" dirty="0" smtClean="0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538135"/>
                </a:solidFill>
                <a:effectLst>
                  <a:glow rad="38100">
                    <a:srgbClr val="5B9BD5">
                      <a:alpha val="39000"/>
                    </a:srgb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</a:rPr>
              <a:t>KB90s</a:t>
            </a:r>
            <a:endParaRPr lang="en-MY" sz="3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52320" y="3933056"/>
            <a:ext cx="864096" cy="261610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b="1" dirty="0" smtClean="0"/>
              <a:t>KB90s</a:t>
            </a:r>
            <a:endParaRPr lang="en-MY" sz="1100" b="1" dirty="0"/>
          </a:p>
        </p:txBody>
      </p:sp>
    </p:spTree>
    <p:extLst>
      <p:ext uri="{BB962C8B-B14F-4D97-AF65-F5344CB8AC3E}">
        <p14:creationId xmlns:p14="http://schemas.microsoft.com/office/powerpoint/2010/main" val="1467625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 descr="http://www.kristalbond.com/products/images/pfm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6342" y="2852936"/>
            <a:ext cx="3357586" cy="928694"/>
          </a:xfrm>
          <a:prstGeom prst="rect">
            <a:avLst/>
          </a:prstGeom>
          <a:noFill/>
        </p:spPr>
      </p:pic>
      <p:pic>
        <p:nvPicPr>
          <p:cNvPr id="6146" name="Picture 2" descr="http://www.kristalbond.com/products/images/perform_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05513" y="3861048"/>
            <a:ext cx="2909891" cy="1928826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644620" y="4193793"/>
            <a:ext cx="515151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MY" b="1" dirty="0" smtClean="0"/>
              <a:t>KB90s reduces heat loss from windows by retaining infrared generated indoor. It enables you to:</a:t>
            </a:r>
            <a:br>
              <a:rPr lang="en-MY" b="1" dirty="0" smtClean="0"/>
            </a:br>
            <a:r>
              <a:rPr lang="en-MY" b="1" dirty="0" smtClean="0"/>
              <a:t>• Retain heat indoor</a:t>
            </a:r>
            <a:br>
              <a:rPr lang="en-MY" b="1" dirty="0" smtClean="0"/>
            </a:br>
            <a:r>
              <a:rPr lang="en-MY" b="1" dirty="0" smtClean="0"/>
              <a:t>• Reduce cold draft and increase comfort</a:t>
            </a:r>
            <a:br>
              <a:rPr lang="en-MY" b="1" dirty="0" smtClean="0"/>
            </a:br>
            <a:r>
              <a:rPr lang="en-MY" b="1" dirty="0" smtClean="0"/>
              <a:t>• Reduce condensation on windows</a:t>
            </a:r>
            <a:endParaRPr lang="en-MY" b="1" dirty="0"/>
          </a:p>
        </p:txBody>
      </p:sp>
      <p:sp>
        <p:nvSpPr>
          <p:cNvPr id="6" name="Rectangle 5"/>
          <p:cNvSpPr/>
          <p:nvPr/>
        </p:nvSpPr>
        <p:spPr>
          <a:xfrm>
            <a:off x="0" y="6381327"/>
            <a:ext cx="1259631" cy="600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8000"/>
              </a:lnSpc>
              <a:spcAft>
                <a:spcPts val="600"/>
              </a:spcAft>
            </a:pPr>
            <a:r>
              <a:rPr lang="en-US" sz="2800" i="1" kern="1400" dirty="0" err="1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000000"/>
                </a:solidFill>
                <a:effectLst>
                  <a:glow rad="38100">
                    <a:srgbClr val="5B9BD5">
                      <a:alpha val="39000"/>
                    </a:srgb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Saf</a:t>
            </a:r>
            <a:r>
              <a:rPr lang="en-US" b="1" kern="1400" dirty="0" err="1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538135"/>
                </a:solidFill>
                <a:effectLst>
                  <a:glow rad="38100">
                    <a:srgbClr val="5B9BD5">
                      <a:alpha val="39000"/>
                    </a:srgb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ECO</a:t>
            </a:r>
            <a:r>
              <a:rPr lang="en-US" b="1" kern="1400" dirty="0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538135"/>
                </a:solidFill>
                <a:effectLst>
                  <a:glow rad="38100">
                    <a:srgbClr val="5B9BD5">
                      <a:alpha val="39000"/>
                    </a:srgb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1200" b="1" kern="1400" dirty="0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538135"/>
                </a:solidFill>
                <a:effectLst>
                  <a:glow rad="38100">
                    <a:srgbClr val="5B9BD5">
                      <a:alpha val="39000"/>
                    </a:srgb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®</a:t>
            </a:r>
            <a:endParaRPr lang="en-MY" sz="1200" kern="14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4744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3200" i="1" kern="1400" dirty="0" err="1" smtClean="0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000000"/>
                </a:solidFill>
                <a:effectLst>
                  <a:glow rad="38100">
                    <a:srgbClr val="5B9BD5">
                      <a:alpha val="39000"/>
                    </a:srgb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Saf</a:t>
            </a:r>
            <a:r>
              <a:rPr lang="en-US" sz="2400" b="1" kern="1400" dirty="0" err="1" smtClean="0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538135"/>
                </a:solidFill>
                <a:effectLst>
                  <a:glow rad="38100">
                    <a:srgbClr val="5B9BD5">
                      <a:alpha val="39000"/>
                    </a:srgb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ECO</a:t>
            </a:r>
            <a:r>
              <a:rPr lang="en-US" sz="3200" b="1" kern="1400" dirty="0" smtClean="0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538135"/>
                </a:solidFill>
                <a:effectLst>
                  <a:glow rad="38100">
                    <a:srgbClr val="5B9BD5">
                      <a:alpha val="39000"/>
                    </a:srgb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</a:rPr>
              <a:t>KB90s</a:t>
            </a:r>
            <a:endParaRPr lang="en-MY" sz="3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9552" y="1700808"/>
            <a:ext cx="5256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</a:rPr>
              <a:t>Excellent Heat Insulator!</a:t>
            </a:r>
            <a:endParaRPr lang="en-MY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68344" y="5327630"/>
            <a:ext cx="864096" cy="261610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b="1" dirty="0" smtClean="0"/>
              <a:t>KB90s</a:t>
            </a:r>
            <a:endParaRPr lang="en-MY" sz="1100" b="1" dirty="0"/>
          </a:p>
        </p:txBody>
      </p:sp>
    </p:spTree>
    <p:extLst>
      <p:ext uri="{BB962C8B-B14F-4D97-AF65-F5344CB8AC3E}">
        <p14:creationId xmlns:p14="http://schemas.microsoft.com/office/powerpoint/2010/main" val="137551718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3656</TotalTime>
  <Words>1240</Words>
  <Application>Microsoft Office PowerPoint</Application>
  <PresentationFormat>On-screen Show (4:3)</PresentationFormat>
  <Paragraphs>273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2" baseType="lpstr">
      <vt:lpstr>Meiryo</vt:lpstr>
      <vt:lpstr>SimSun</vt:lpstr>
      <vt:lpstr>Arial</vt:lpstr>
      <vt:lpstr>Bradley Hand ITC</vt:lpstr>
      <vt:lpstr>Calibri</vt:lpstr>
      <vt:lpstr>Comic Sans MS</vt:lpstr>
      <vt:lpstr>Copperplate Gothic Bold</vt:lpstr>
      <vt:lpstr>inherit</vt:lpstr>
      <vt:lpstr>Symbol</vt:lpstr>
      <vt:lpstr>TerminalDosisMedium</vt:lpstr>
      <vt:lpstr>Times New Roman</vt:lpstr>
      <vt:lpstr>Wingdings</vt:lpstr>
      <vt:lpstr>Office Theme</vt:lpstr>
      <vt:lpstr>            </vt:lpstr>
      <vt:lpstr>            </vt:lpstr>
      <vt:lpstr>            </vt:lpstr>
      <vt:lpstr>                             Group of Products</vt:lpstr>
      <vt:lpstr>                             Group of Products</vt:lpstr>
      <vt:lpstr>PowerPoint Presentation</vt:lpstr>
      <vt:lpstr>SafECO - Complete-Bloc Anti-Heat System</vt:lpstr>
      <vt:lpstr>SafECO  KB90s</vt:lpstr>
      <vt:lpstr>SafECO  KB90s</vt:lpstr>
      <vt:lpstr>SafECO  KB90s</vt:lpstr>
      <vt:lpstr>PowerPoint Presentation</vt:lpstr>
      <vt:lpstr>SafECO  KB90s</vt:lpstr>
      <vt:lpstr>SafECO  KB90s</vt:lpstr>
      <vt:lpstr>SafECO  KB90s</vt:lpstr>
      <vt:lpstr>SafECO  KB90s</vt:lpstr>
      <vt:lpstr>SafECO  KB90s</vt:lpstr>
      <vt:lpstr>SafECO - Complete-Bloc Anti-Heat System</vt:lpstr>
      <vt:lpstr>SafECO  KB-WB</vt:lpstr>
      <vt:lpstr>SafECO  KB-WB</vt:lpstr>
      <vt:lpstr>SafECO  KB-WB</vt:lpstr>
      <vt:lpstr>            </vt:lpstr>
      <vt:lpstr>SafECO  12VDC Water Heater</vt:lpstr>
      <vt:lpstr>SafECO  12VDC Water Heater</vt:lpstr>
      <vt:lpstr>SafECO  12VDC Centralise Hybrid Hot Water System</vt:lpstr>
      <vt:lpstr>SafECO  12VDC Centralise Hybrid Hot Water System</vt:lpstr>
      <vt:lpstr>SafECO  DC Strorage Hot Water System</vt:lpstr>
      <vt:lpstr>SafECO  3 Sec Thermal Flask</vt:lpstr>
      <vt:lpstr>PowerPoint Presentation</vt:lpstr>
      <vt:lpstr>SafECO  MS Energy Saving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KristalBond</dc:title>
  <dc:creator>End User</dc:creator>
  <cp:lastModifiedBy>CH Lim</cp:lastModifiedBy>
  <cp:revision>244</cp:revision>
  <cp:lastPrinted>2014-04-27T04:39:32Z</cp:lastPrinted>
  <dcterms:created xsi:type="dcterms:W3CDTF">2013-11-03T05:53:37Z</dcterms:created>
  <dcterms:modified xsi:type="dcterms:W3CDTF">2014-05-25T09:19:37Z</dcterms:modified>
</cp:coreProperties>
</file>