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9" r:id="rId2"/>
  </p:sldMasterIdLst>
  <p:notesMasterIdLst>
    <p:notesMasterId r:id="rId43"/>
  </p:notesMasterIdLst>
  <p:handoutMasterIdLst>
    <p:handoutMasterId r:id="rId44"/>
  </p:handoutMasterIdLst>
  <p:sldIdLst>
    <p:sldId id="256" r:id="rId3"/>
    <p:sldId id="287" r:id="rId4"/>
    <p:sldId id="286" r:id="rId5"/>
    <p:sldId id="283" r:id="rId6"/>
    <p:sldId id="284" r:id="rId7"/>
    <p:sldId id="285" r:id="rId8"/>
    <p:sldId id="278" r:id="rId9"/>
    <p:sldId id="282" r:id="rId10"/>
    <p:sldId id="269" r:id="rId11"/>
    <p:sldId id="270" r:id="rId12"/>
    <p:sldId id="258" r:id="rId13"/>
    <p:sldId id="301" r:id="rId14"/>
    <p:sldId id="300" r:id="rId15"/>
    <p:sldId id="260" r:id="rId16"/>
    <p:sldId id="297" r:id="rId17"/>
    <p:sldId id="295" r:id="rId18"/>
    <p:sldId id="296" r:id="rId19"/>
    <p:sldId id="291" r:id="rId20"/>
    <p:sldId id="293" r:id="rId21"/>
    <p:sldId id="294" r:id="rId22"/>
    <p:sldId id="304" r:id="rId23"/>
    <p:sldId id="298" r:id="rId24"/>
    <p:sldId id="299" r:id="rId25"/>
    <p:sldId id="272" r:id="rId26"/>
    <p:sldId id="303" r:id="rId27"/>
    <p:sldId id="274" r:id="rId28"/>
    <p:sldId id="261" r:id="rId29"/>
    <p:sldId id="264" r:id="rId30"/>
    <p:sldId id="262" r:id="rId31"/>
    <p:sldId id="265" r:id="rId32"/>
    <p:sldId id="266" r:id="rId33"/>
    <p:sldId id="267" r:id="rId34"/>
    <p:sldId id="275" r:id="rId35"/>
    <p:sldId id="281" r:id="rId36"/>
    <p:sldId id="302" r:id="rId37"/>
    <p:sldId id="276" r:id="rId38"/>
    <p:sldId id="277" r:id="rId39"/>
    <p:sldId id="279" r:id="rId40"/>
    <p:sldId id="292" r:id="rId41"/>
    <p:sldId id="280" r:id="rId42"/>
  </p:sldIdLst>
  <p:sldSz cx="9144000" cy="6858000" type="screen4x3"/>
  <p:notesSz cx="6811963"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1" autoAdjust="0"/>
    <p:restoredTop sz="95874" autoAdjust="0"/>
  </p:normalViewPr>
  <p:slideViewPr>
    <p:cSldViewPr>
      <p:cViewPr>
        <p:scale>
          <a:sx n="109" d="100"/>
          <a:sy n="109" d="100"/>
        </p:scale>
        <p:origin x="-6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MY"/>
  <c:roundedCorners val="0"/>
  <mc:AlternateContent xmlns:mc="http://schemas.openxmlformats.org/markup-compatibility/2006">
    <mc:Choice xmlns:c14="http://schemas.microsoft.com/office/drawing/2007/8/2/chart" Requires="c14">
      <c14:style val="144"/>
    </mc:Choice>
    <mc:Fallback>
      <c:style val="4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218387080049772"/>
          <c:y val="2.5834508245590936E-2"/>
          <c:w val="0.81781612919950231"/>
          <c:h val="0.94833098350881817"/>
        </c:manualLayout>
      </c:layout>
      <c:barChart>
        <c:barDir val="bar"/>
        <c:grouping val="clustered"/>
        <c:varyColors val="0"/>
        <c:ser>
          <c:idx val="0"/>
          <c:order val="0"/>
          <c:invertIfNegative val="0"/>
          <c:dLbls>
            <c:dLbl>
              <c:idx val="0"/>
              <c:layout/>
              <c:tx>
                <c:rich>
                  <a:bodyPr/>
                  <a:lstStyle/>
                  <a:p>
                    <a:r>
                      <a:rPr lang="en-US" smtClean="0"/>
                      <a:t>12.7%</a:t>
                    </a:r>
                    <a:endParaRPr lang="en-US"/>
                  </a:p>
                </c:rich>
              </c:tx>
              <c:showLegendKey val="0"/>
              <c:showVal val="1"/>
              <c:showCatName val="0"/>
              <c:showSerName val="0"/>
              <c:showPercent val="0"/>
              <c:showBubbleSize val="0"/>
            </c:dLbl>
            <c:dLbl>
              <c:idx val="1"/>
              <c:layout/>
              <c:tx>
                <c:rich>
                  <a:bodyPr/>
                  <a:lstStyle/>
                  <a:p>
                    <a:r>
                      <a:rPr lang="en-US" smtClean="0"/>
                      <a:t>10.9%</a:t>
                    </a:r>
                    <a:endParaRPr lang="en-US"/>
                  </a:p>
                </c:rich>
              </c:tx>
              <c:showLegendKey val="0"/>
              <c:showVal val="1"/>
              <c:showCatName val="0"/>
              <c:showSerName val="0"/>
              <c:showPercent val="0"/>
              <c:showBubbleSize val="0"/>
            </c:dLbl>
            <c:dLbl>
              <c:idx val="2"/>
              <c:layout/>
              <c:tx>
                <c:rich>
                  <a:bodyPr/>
                  <a:lstStyle/>
                  <a:p>
                    <a:r>
                      <a:rPr lang="en-US" smtClean="0"/>
                      <a:t>9.8%</a:t>
                    </a:r>
                    <a:endParaRPr lang="en-US"/>
                  </a:p>
                </c:rich>
              </c:tx>
              <c:showLegendKey val="0"/>
              <c:showVal val="1"/>
              <c:showCatName val="0"/>
              <c:showSerName val="0"/>
              <c:showPercent val="0"/>
              <c:showBubbleSize val="0"/>
            </c:dLbl>
            <c:dLbl>
              <c:idx val="3"/>
              <c:layout/>
              <c:tx>
                <c:rich>
                  <a:bodyPr/>
                  <a:lstStyle/>
                  <a:p>
                    <a:r>
                      <a:rPr lang="en-US" smtClean="0"/>
                      <a:t>7.8%</a:t>
                    </a:r>
                    <a:endParaRPr lang="en-US"/>
                  </a:p>
                </c:rich>
              </c:tx>
              <c:showLegendKey val="0"/>
              <c:showVal val="1"/>
              <c:showCatName val="0"/>
              <c:showSerName val="0"/>
              <c:showPercent val="0"/>
              <c:showBubbleSize val="0"/>
            </c:dLbl>
            <c:dLbl>
              <c:idx val="4"/>
              <c:layout/>
              <c:tx>
                <c:rich>
                  <a:bodyPr/>
                  <a:lstStyle/>
                  <a:p>
                    <a:r>
                      <a:rPr lang="en-US" smtClean="0"/>
                      <a:t>7.1%</a:t>
                    </a:r>
                    <a:endParaRPr lang="en-US"/>
                  </a:p>
                </c:rich>
              </c:tx>
              <c:showLegendKey val="0"/>
              <c:showVal val="1"/>
              <c:showCatName val="0"/>
              <c:showSerName val="0"/>
              <c:showPercent val="0"/>
              <c:showBubbleSize val="0"/>
            </c:dLbl>
            <c:dLbl>
              <c:idx val="5"/>
              <c:layout/>
              <c:tx>
                <c:rich>
                  <a:bodyPr/>
                  <a:lstStyle/>
                  <a:p>
                    <a:r>
                      <a:rPr lang="en-US" smtClean="0"/>
                      <a:t>5.9%</a:t>
                    </a:r>
                    <a:endParaRPr lang="en-US"/>
                  </a:p>
                </c:rich>
              </c:tx>
              <c:showLegendKey val="0"/>
              <c:showVal val="1"/>
              <c:showCatName val="0"/>
              <c:showSerName val="0"/>
              <c:showPercent val="0"/>
              <c:showBubbleSize val="0"/>
            </c:dLbl>
            <c:dLbl>
              <c:idx val="6"/>
              <c:layout/>
              <c:tx>
                <c:rich>
                  <a:bodyPr/>
                  <a:lstStyle/>
                  <a:p>
                    <a:r>
                      <a:rPr lang="en-US" smtClean="0"/>
                      <a:t>4.2%</a:t>
                    </a:r>
                    <a:endParaRPr lang="en-US"/>
                  </a:p>
                </c:rich>
              </c:tx>
              <c:showLegendKey val="0"/>
              <c:showVal val="1"/>
              <c:showCatName val="0"/>
              <c:showSerName val="0"/>
              <c:showPercent val="0"/>
              <c:showBubbleSize val="0"/>
            </c:dLbl>
            <c:dLbl>
              <c:idx val="7"/>
              <c:layout/>
              <c:tx>
                <c:rich>
                  <a:bodyPr/>
                  <a:lstStyle/>
                  <a:p>
                    <a:r>
                      <a:rPr lang="en-US" smtClean="0"/>
                      <a:t>3.8%</a:t>
                    </a:r>
                    <a:endParaRPr lang="en-US"/>
                  </a:p>
                </c:rich>
              </c:tx>
              <c:showLegendKey val="0"/>
              <c:showVal val="1"/>
              <c:showCatName val="0"/>
              <c:showSerName val="0"/>
              <c:showPercent val="0"/>
              <c:showBubbleSize val="0"/>
            </c:dLbl>
            <c:dLbl>
              <c:idx val="8"/>
              <c:layout/>
              <c:tx>
                <c:rich>
                  <a:bodyPr/>
                  <a:lstStyle/>
                  <a:p>
                    <a:r>
                      <a:rPr lang="en-US" smtClean="0"/>
                      <a:t>3%</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Sheet1!$A$1:$A$9</c:f>
              <c:strCache>
                <c:ptCount val="9"/>
                <c:pt idx="0">
                  <c:v>lung</c:v>
                </c:pt>
                <c:pt idx="1">
                  <c:v>breast</c:v>
                </c:pt>
                <c:pt idx="2">
                  <c:v>colorectal</c:v>
                </c:pt>
                <c:pt idx="3">
                  <c:v>stomach</c:v>
                </c:pt>
                <c:pt idx="4">
                  <c:v>prostate</c:v>
                </c:pt>
                <c:pt idx="5">
                  <c:v>liver</c:v>
                </c:pt>
                <c:pt idx="6">
                  <c:v>cervix uteri</c:v>
                </c:pt>
                <c:pt idx="7">
                  <c:v>oesophagus</c:v>
                </c:pt>
                <c:pt idx="8">
                  <c:v>bladder</c:v>
                </c:pt>
              </c:strCache>
            </c:strRef>
          </c:cat>
          <c:val>
            <c:numRef>
              <c:f>Sheet1!$B$1:$B$9</c:f>
              <c:numCache>
                <c:formatCode>General</c:formatCode>
                <c:ptCount val="9"/>
                <c:pt idx="0">
                  <c:v>12.7</c:v>
                </c:pt>
                <c:pt idx="1">
                  <c:v>10.9</c:v>
                </c:pt>
                <c:pt idx="2">
                  <c:v>9.8000000000000007</c:v>
                </c:pt>
                <c:pt idx="3">
                  <c:v>7.8</c:v>
                </c:pt>
                <c:pt idx="4">
                  <c:v>7.1</c:v>
                </c:pt>
                <c:pt idx="5">
                  <c:v>5.9</c:v>
                </c:pt>
                <c:pt idx="6">
                  <c:v>4.2</c:v>
                </c:pt>
                <c:pt idx="7">
                  <c:v>3.8</c:v>
                </c:pt>
                <c:pt idx="8">
                  <c:v>3</c:v>
                </c:pt>
              </c:numCache>
            </c:numRef>
          </c:val>
        </c:ser>
        <c:dLbls>
          <c:showLegendKey val="0"/>
          <c:showVal val="1"/>
          <c:showCatName val="0"/>
          <c:showSerName val="0"/>
          <c:showPercent val="0"/>
          <c:showBubbleSize val="0"/>
        </c:dLbls>
        <c:gapWidth val="150"/>
        <c:overlap val="-25"/>
        <c:axId val="8059136"/>
        <c:axId val="36152448"/>
      </c:barChart>
      <c:catAx>
        <c:axId val="8059136"/>
        <c:scaling>
          <c:orientation val="minMax"/>
        </c:scaling>
        <c:delete val="0"/>
        <c:axPos val="l"/>
        <c:majorTickMark val="none"/>
        <c:minorTickMark val="none"/>
        <c:tickLblPos val="nextTo"/>
        <c:crossAx val="36152448"/>
        <c:crosses val="autoZero"/>
        <c:auto val="1"/>
        <c:lblAlgn val="ctr"/>
        <c:lblOffset val="100"/>
        <c:noMultiLvlLbl val="0"/>
      </c:catAx>
      <c:valAx>
        <c:axId val="36152448"/>
        <c:scaling>
          <c:orientation val="minMax"/>
        </c:scaling>
        <c:delete val="1"/>
        <c:axPos val="b"/>
        <c:numFmt formatCode="General" sourceLinked="1"/>
        <c:majorTickMark val="none"/>
        <c:minorTickMark val="none"/>
        <c:tickLblPos val="nextTo"/>
        <c:crossAx val="805913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2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8536" y="0"/>
            <a:ext cx="2951851" cy="497284"/>
          </a:xfrm>
          <a:prstGeom prst="rect">
            <a:avLst/>
          </a:prstGeom>
        </p:spPr>
        <p:txBody>
          <a:bodyPr vert="horz" lIns="91440" tIns="45720" rIns="91440" bIns="45720" rtlCol="0"/>
          <a:lstStyle>
            <a:lvl1pPr algn="r">
              <a:defRPr sz="1200"/>
            </a:lvl1pPr>
          </a:lstStyle>
          <a:p>
            <a:fld id="{544B0080-D993-43AC-A998-4008405DB6F7}" type="datetimeFigureOut">
              <a:rPr lang="en-US" smtClean="0"/>
              <a:pPr/>
              <a:t>10/18/2013</a:t>
            </a:fld>
            <a:endParaRPr lang="en-US"/>
          </a:p>
        </p:txBody>
      </p:sp>
      <p:sp>
        <p:nvSpPr>
          <p:cNvPr id="4" name="Footer Placeholder 3"/>
          <p:cNvSpPr>
            <a:spLocks noGrp="1"/>
          </p:cNvSpPr>
          <p:nvPr>
            <p:ph type="ftr" sz="quarter" idx="2"/>
          </p:nvPr>
        </p:nvSpPr>
        <p:spPr>
          <a:xfrm>
            <a:off x="0" y="9446678"/>
            <a:ext cx="2951851" cy="4972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8536" y="9446678"/>
            <a:ext cx="2951851" cy="497284"/>
          </a:xfrm>
          <a:prstGeom prst="rect">
            <a:avLst/>
          </a:prstGeom>
        </p:spPr>
        <p:txBody>
          <a:bodyPr vert="horz" lIns="91440" tIns="45720" rIns="91440" bIns="45720" rtlCol="0" anchor="b"/>
          <a:lstStyle>
            <a:lvl1pPr algn="r">
              <a:defRPr sz="1200"/>
            </a:lvl1pPr>
          </a:lstStyle>
          <a:p>
            <a:fld id="{3FC97AB0-D272-4D21-A4F0-935545E8DB83}" type="slidenum">
              <a:rPr lang="en-US" smtClean="0"/>
              <a:pPr/>
              <a:t>‹#›</a:t>
            </a:fld>
            <a:endParaRPr lang="en-US"/>
          </a:p>
        </p:txBody>
      </p:sp>
    </p:spTree>
    <p:extLst>
      <p:ext uri="{BB962C8B-B14F-4D97-AF65-F5344CB8AC3E}">
        <p14:creationId xmlns:p14="http://schemas.microsoft.com/office/powerpoint/2010/main" val="609263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284"/>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58536" y="0"/>
            <a:ext cx="2951851" cy="497284"/>
          </a:xfrm>
          <a:prstGeom prst="rect">
            <a:avLst/>
          </a:prstGeom>
        </p:spPr>
        <p:txBody>
          <a:bodyPr vert="horz" lIns="91440" tIns="45720" rIns="91440" bIns="45720" rtlCol="0"/>
          <a:lstStyle>
            <a:lvl1pPr algn="r">
              <a:defRPr sz="1200"/>
            </a:lvl1pPr>
          </a:lstStyle>
          <a:p>
            <a:fld id="{DD16D171-FD98-4561-A410-C227736AFDCA}" type="datetimeFigureOut">
              <a:rPr lang="en-US" smtClean="0"/>
              <a:pPr/>
              <a:t>10/18/2013</a:t>
            </a:fld>
            <a:endParaRPr lang="en-MY"/>
          </a:p>
        </p:txBody>
      </p:sp>
      <p:sp>
        <p:nvSpPr>
          <p:cNvPr id="4" name="Slide Image Placeholder 3"/>
          <p:cNvSpPr>
            <a:spLocks noGrp="1" noRot="1" noChangeAspect="1"/>
          </p:cNvSpPr>
          <p:nvPr>
            <p:ph type="sldImg" idx="2"/>
          </p:nvPr>
        </p:nvSpPr>
        <p:spPr>
          <a:xfrm>
            <a:off x="920750" y="746125"/>
            <a:ext cx="4970463" cy="3729038"/>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1197" y="4724202"/>
            <a:ext cx="5449570" cy="4475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9446678"/>
            <a:ext cx="2951851" cy="497284"/>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58536" y="9446678"/>
            <a:ext cx="2951851" cy="497284"/>
          </a:xfrm>
          <a:prstGeom prst="rect">
            <a:avLst/>
          </a:prstGeom>
        </p:spPr>
        <p:txBody>
          <a:bodyPr vert="horz" lIns="91440" tIns="45720" rIns="91440" bIns="45720" rtlCol="0" anchor="b"/>
          <a:lstStyle>
            <a:lvl1pPr algn="r">
              <a:defRPr sz="1200"/>
            </a:lvl1pPr>
          </a:lstStyle>
          <a:p>
            <a:fld id="{B0A56996-C2F8-4ADB-8B27-4BC8AD169A9C}" type="slidenum">
              <a:rPr lang="en-MY" smtClean="0"/>
              <a:pPr/>
              <a:t>‹#›</a:t>
            </a:fld>
            <a:endParaRPr lang="en-MY"/>
          </a:p>
        </p:txBody>
      </p:sp>
    </p:spTree>
    <p:extLst>
      <p:ext uri="{BB962C8B-B14F-4D97-AF65-F5344CB8AC3E}">
        <p14:creationId xmlns:p14="http://schemas.microsoft.com/office/powerpoint/2010/main" val="1665789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a:t>
            </a:r>
            <a:r>
              <a:rPr lang="en-US" baseline="0" dirty="0" smtClean="0"/>
              <a:t> 6: cancer can happen at any age – in men median age after 50 yrs; in women though 60% occurs between 30-60 years.</a:t>
            </a:r>
          </a:p>
          <a:p>
            <a:endParaRPr lang="en-US" baseline="0" dirty="0" smtClean="0"/>
          </a:p>
          <a:p>
            <a:r>
              <a:rPr lang="en-US" baseline="0" dirty="0" smtClean="0"/>
              <a:t>Fig 33: female breast cancer:   30-39 – 11%; 40-49 -30%; 50-59-34%</a:t>
            </a:r>
          </a:p>
          <a:p>
            <a:endParaRPr lang="en-US" baseline="0" dirty="0" smtClean="0"/>
          </a:p>
          <a:p>
            <a:r>
              <a:rPr lang="en-US" baseline="0" dirty="0" smtClean="0"/>
              <a:t>Fig 34: cervical cancer:  30-39 – 10%; 40-49-28%; 50-59 – 30%</a:t>
            </a:r>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14</a:t>
            </a:fld>
            <a:endParaRPr lang="en-MY"/>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15</a:t>
            </a:fld>
            <a:endParaRPr lang="en-MY"/>
          </a:p>
        </p:txBody>
      </p:sp>
    </p:spTree>
    <p:extLst>
      <p:ext uri="{BB962C8B-B14F-4D97-AF65-F5344CB8AC3E}">
        <p14:creationId xmlns:p14="http://schemas.microsoft.com/office/powerpoint/2010/main" val="181462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MY" dirty="0" smtClean="0"/>
              <a:t>When you are told you have cancer, the diagnosis affects not only you, but also your family and friends. You may feel scared, uncertain, or angry about the unwanted changes cancer will bring to your life and theirs. You may feel numb or confused. You may have trouble listening to, understanding, or remembering what people tell you during this time. This is especially true when your doctor first tells you that you have cancer. It is not uncommon for people to shut down mentally once they hear the word "cancer." </a:t>
            </a:r>
          </a:p>
          <a:p>
            <a:r>
              <a:rPr lang="en-MY" dirty="0" smtClean="0"/>
              <a:t>There is nothing fair about cancer and no one "deserves" to have it. A cancer diagnosis is hard to take and having cancer is not easy. When you find out you have cancer, your personal beliefs and experiences help you figure out what the diagnosis means to you and how you will handle it. As you face your own mortality and cope with the many demands of cancer, you may look more closely at your religious beliefs, your personal and family values, and what's most important in your life. Accepting the diagnosis and figuring out how cancer fits into your life is challenging. </a:t>
            </a:r>
          </a:p>
          <a:p>
            <a:r>
              <a:rPr lang="en-MY" dirty="0" smtClean="0"/>
              <a:t>After you are diagnosed with cancer, you may feel shock, disbelief, fear, anxiety, guilt, sadness, grief, depression, and anger. Each person may have some or all of these feelings, and each will handle them in a different way. </a:t>
            </a:r>
          </a:p>
          <a:p>
            <a:r>
              <a:rPr lang="en-MY" dirty="0" smtClean="0"/>
              <a:t>Your first emotion may be shock, because no one is ever ready to hear that they have cancer. It is normal for people with cancer to wonder why it happened to them or to think life has treated them unfairly. You may not even believe the diagnosis, especially if you don't feel sick. </a:t>
            </a:r>
          </a:p>
          <a:p>
            <a:r>
              <a:rPr lang="en-MY" dirty="0" smtClean="0"/>
              <a:t>You may be afraid. While some people fear cancer itself, others may be afraid of cancer treatments and wonder how they will get through them. Fear of pain and suffering is one of the greatest fears people with cancer and their loved ones have. </a:t>
            </a:r>
          </a:p>
          <a:p>
            <a:r>
              <a:rPr lang="en-MY" dirty="0" smtClean="0"/>
              <a:t>You may feel guilty. You may ask yourself could you have noticed your symptoms earlier, or wonder what you've done that may have caused the cancer. You may wonder if you were exposed to something at home or work that led to cancer. Or you may worry that other members of your family will also get cancer. At this time we do not know what causes most cancers. But a few are known to be hereditary, or passed from a parent to a child. This means if one family member develops it, others in the family may have a higher risk of developing it, too. This can cause even more concerns for the person newly diagnosed with cancer. </a:t>
            </a:r>
          </a:p>
          <a:p>
            <a:r>
              <a:rPr lang="en-MY" dirty="0" smtClean="0"/>
              <a:t>You may feel hopeless or sad if you see cancer as a roadblock to a life full of health and happiness. It is hard to feel positive and upbeat, especially if the future is uncertain. Just thinking about treatment and the time it will take out of your life can seem like too much to handle. Feelings of sadness or uncertainty can be made worse by your experiences with cancer. </a:t>
            </a:r>
          </a:p>
          <a:p>
            <a:r>
              <a:rPr lang="en-MY" dirty="0" smtClean="0"/>
              <a:t>You may have a sense of loss linked to your cancer diagnosis and treatment. Cancer can change your sense of self, that is, how you think of your body, yourself, and your future. Grief is a normal response as you give up your old ideas of yourself and begin to develop ways to cope with the new, unwanted changes in your life. It may take time for you to become aware of these losses and changes. It can help if you share your grief with someone close to you. If there is no one near you that you want to confide in, you might want to see a mental health professional. Your feelings need care too, just like your physical body needs care. </a:t>
            </a:r>
          </a:p>
          <a:p>
            <a:r>
              <a:rPr lang="en-MY" dirty="0" smtClean="0"/>
              <a:t>You might feel angry. While some people may not outwardly express their anger and frustration, others may direct their anger toward family members, friends, or health care professionals. This is usually not done on purpose. If you are only trying to vent your feelings, let people know that you are not angry with them and know it is not their fault. Also let them know that you don't expect them to solve your problems--you just need them to listen. </a:t>
            </a:r>
          </a:p>
          <a:p>
            <a:r>
              <a:rPr lang="en-MY" dirty="0" smtClean="0"/>
              <a:t>Coping with your emotions</a:t>
            </a:r>
          </a:p>
          <a:p>
            <a:r>
              <a:rPr lang="en-MY" i="1" dirty="0" smtClean="0"/>
              <a:t>"The best prescription is knowledge." </a:t>
            </a:r>
            <a:r>
              <a:rPr lang="en-MY" dirty="0" smtClean="0"/>
              <a:t/>
            </a:r>
            <a:br>
              <a:rPr lang="en-MY" dirty="0" smtClean="0"/>
            </a:br>
            <a:r>
              <a:rPr lang="en-MY" dirty="0" smtClean="0"/>
              <a:t>-- </a:t>
            </a:r>
            <a:r>
              <a:rPr lang="en-MY" b="1" dirty="0" smtClean="0"/>
              <a:t>C. Everett Koop, MD, former United States Surgeon General</a:t>
            </a:r>
            <a:r>
              <a:rPr lang="en-MY" dirty="0" smtClean="0"/>
              <a:t> Some people believe it is easier to face the reality of a new or scary situation if they learn as much as they can about it. This is especially true when you are dealing with a complex group of diseases like cancer. There is often a great fear of the unknown and uncertainty about what is going to happen. Knowledge can help lessen the fear of the unknown. You can learn a lot about the type of cancer you have, its treatment, and your chances for recovery. </a:t>
            </a:r>
          </a:p>
          <a:p>
            <a:r>
              <a:rPr lang="en-MY" dirty="0" smtClean="0"/>
              <a:t>Be your own advocate. Even though people facing cancer cannot change their diagnosis, they can seek out reliable, up-to-date information and talk to family members, friends, and their health care team. Finding good sources of support can help people with cancer take control of their situation and make informed decisions. </a:t>
            </a:r>
          </a:p>
          <a:p>
            <a:r>
              <a:rPr lang="en-MY" dirty="0" smtClean="0"/>
              <a:t>It's important to work through your feelings about cancer, because how you feel can affect how you look at yourself, how you view life, and what decisions you make about treatment. </a:t>
            </a:r>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24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MY" dirty="0" smtClean="0"/>
              <a:t>When you are told you have cancer, the diagnosis affects not only you, but also your family and friends. You may feel scared, uncertain, or angry about the unwanted changes cancer will bring to your life and theirs. You may feel numb or confused. You may have trouble listening to, understanding, or remembering what people tell you during this time. This is especially true when your doctor first tells you that you have cancer. It is not uncommon for people to shut down mentally once they hear the word "cancer." </a:t>
            </a:r>
          </a:p>
          <a:p>
            <a:r>
              <a:rPr lang="en-MY" dirty="0" smtClean="0"/>
              <a:t>There is nothing fair about cancer and no one "deserves" to have it. A cancer diagnosis is hard to take and having cancer is not easy. When you find out you have cancer, your personal beliefs and experiences help you figure out what the diagnosis means to you and how you will handle it. As you face your own mortality and cope with the many demands of cancer, you may look more closely at your religious beliefs, your personal and family values, and what's most important in your life. Accepting the diagnosis and figuring out how cancer fits into your life is challenging. </a:t>
            </a:r>
          </a:p>
          <a:p>
            <a:r>
              <a:rPr lang="en-MY" dirty="0" smtClean="0"/>
              <a:t>After you are diagnosed with cancer, you may feel shock, disbelief, fear, anxiety, guilt, sadness, grief, depression, and anger. Each person may have some or all of these feelings, and each will handle them in a different way. </a:t>
            </a:r>
          </a:p>
          <a:p>
            <a:r>
              <a:rPr lang="en-MY" dirty="0" smtClean="0"/>
              <a:t>Your first emotion may be shock, because no one is ever ready to hear that they have cancer. It is normal for people with cancer to wonder why it happened to them or to think life has treated them unfairly. You may not even believe the diagnosis, especially if you don't feel sick. </a:t>
            </a:r>
          </a:p>
          <a:p>
            <a:r>
              <a:rPr lang="en-MY" dirty="0" smtClean="0"/>
              <a:t>You may be afraid. While some people fear cancer itself, others may be afraid of cancer treatments and wonder how they will get through them. Fear of pain and suffering is one of the greatest fears people with cancer and their loved ones have. </a:t>
            </a:r>
          </a:p>
          <a:p>
            <a:r>
              <a:rPr lang="en-MY" dirty="0" smtClean="0"/>
              <a:t>You may feel guilty. You may ask yourself could you have noticed your symptoms earlier, or wonder what you've done that may have caused the cancer. You may wonder if you were exposed to something at home or work that led to cancer. Or you may worry that other members of your family will also get cancer. At this time we do not know what causes most cancers. But a few are known to be hereditary, or passed from a parent to a child. This means if one family member develops it, others in the family may have a higher risk of developing it, too. This can cause even more concerns for the person newly diagnosed with cancer. </a:t>
            </a:r>
          </a:p>
          <a:p>
            <a:r>
              <a:rPr lang="en-MY" dirty="0" smtClean="0"/>
              <a:t>You may feel hopeless or sad if you see cancer as a roadblock to a life full of health and happiness. It is hard to feel positive and upbeat, especially if the future is uncertain. Just thinking about treatment and the time it will take out of your life can seem like too much to handle. Feelings of sadness or uncertainty can be made worse by your experiences with cancer. </a:t>
            </a:r>
          </a:p>
          <a:p>
            <a:r>
              <a:rPr lang="en-MY" dirty="0" smtClean="0"/>
              <a:t>You may have a sense of loss linked to your cancer diagnosis and treatment. Cancer can change your sense of self, that is, how you think of your body, yourself, and your future. Grief is a normal response as you give up your old ideas of yourself and begin to develop ways to cope with the new, unwanted changes in your life. It may take time for you to become aware of these losses and changes. It can help if you share your grief with someone close to you. If there is no one near you that you want to confide in, you might want to see a mental health professional. Your feelings need care too, just like your physical body needs care. </a:t>
            </a:r>
          </a:p>
          <a:p>
            <a:r>
              <a:rPr lang="en-MY" dirty="0" smtClean="0"/>
              <a:t>You might feel angry. While some people may not outwardly express their anger and frustration, others may direct their anger toward family members, friends, or health care professionals. This is usually not done on purpose. If you are only trying to vent your feelings, let people know that you are not angry with them and know it is not their fault. Also let them know that you don't expect them to solve your problems--you just need them to listen. </a:t>
            </a:r>
          </a:p>
          <a:p>
            <a:r>
              <a:rPr lang="en-MY" dirty="0" smtClean="0"/>
              <a:t>Coping with your emotions</a:t>
            </a:r>
          </a:p>
          <a:p>
            <a:r>
              <a:rPr lang="en-MY" i="1" dirty="0" smtClean="0"/>
              <a:t>"The best prescription is knowledge." </a:t>
            </a:r>
            <a:r>
              <a:rPr lang="en-MY" dirty="0" smtClean="0"/>
              <a:t/>
            </a:r>
            <a:br>
              <a:rPr lang="en-MY" dirty="0" smtClean="0"/>
            </a:br>
            <a:r>
              <a:rPr lang="en-MY" dirty="0" smtClean="0"/>
              <a:t>-- </a:t>
            </a:r>
            <a:r>
              <a:rPr lang="en-MY" b="1" dirty="0" smtClean="0"/>
              <a:t>C. Everett Koop, MD, former United States Surgeon General</a:t>
            </a:r>
            <a:r>
              <a:rPr lang="en-MY" dirty="0" smtClean="0"/>
              <a:t> Some people believe it is easier to face the reality of a new or scary situation if they learn as much as they can about it. This is especially true when you are dealing with a complex group of diseases like cancer. There is often a great fear of the unknown and uncertainty about what is going to happen. Knowledge can help lessen the fear of the unknown. You can learn a lot about the type of cancer you have, its treatment, and your chances for recovery. </a:t>
            </a:r>
          </a:p>
          <a:p>
            <a:r>
              <a:rPr lang="en-MY" dirty="0" smtClean="0"/>
              <a:t>Be your own advocate. Even though people facing cancer cannot change their diagnosis, they can seek out reliable, up-to-date information and talk to family members, friends, and their health care team. Finding good sources of support can help people with cancer take control of their situation and make informed decisions. </a:t>
            </a:r>
          </a:p>
          <a:p>
            <a:r>
              <a:rPr lang="en-MY" dirty="0" smtClean="0"/>
              <a:t>It's important to work through your feelings about cancer, because how you feel can affect how you look at yourself, how you view life, and what decisions you make about treatment. </a:t>
            </a:r>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27</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MY" dirty="0" smtClean="0"/>
              <a:t>Bring a family member or friend along to appointments. They can serve as an extra pair of ears, help you remember things later, and give you support. </a:t>
            </a:r>
          </a:p>
          <a:p>
            <a:r>
              <a:rPr lang="en-MY" dirty="0" smtClean="0"/>
              <a:t>Ask for support from family, friends, and others. Just having someone who cares and will listen to you can be very helpful. If friends or family members are not able to be supportive, find others who will. Health care professionals (such as social workers, psychologists, or other licensed health professionals) and support groups can be extra sources of support. </a:t>
            </a:r>
          </a:p>
          <a:p>
            <a:r>
              <a:rPr lang="en-MY" dirty="0" smtClean="0"/>
              <a:t>Get spiritual support through prayer, meditation, or other practices that help you feel more at peace. You may want the guidance of a chaplain, pastor, rabbi, or other religious leader. </a:t>
            </a:r>
          </a:p>
          <a:p>
            <a:r>
              <a:rPr lang="en-MY" dirty="0" smtClean="0"/>
              <a:t>Pay attention to your physical needs for rest, nutrition, and other self-care measures. </a:t>
            </a:r>
          </a:p>
          <a:p>
            <a:r>
              <a:rPr lang="en-MY" dirty="0" smtClean="0"/>
              <a:t>Find ways to express your feelings, such as talking or writing in a journal. </a:t>
            </a:r>
          </a:p>
          <a:p>
            <a:r>
              <a:rPr lang="en-MY" dirty="0" smtClean="0"/>
              <a:t>Allow yourself private time and space. </a:t>
            </a:r>
          </a:p>
          <a:p>
            <a:r>
              <a:rPr lang="en-MY" dirty="0" smtClean="0"/>
              <a:t>Walk or exercise. It is a good idea to talk with your cancer care team about your plans before starting a new exercise program or activity. </a:t>
            </a:r>
          </a:p>
          <a:p>
            <a:r>
              <a:rPr lang="en-MY" dirty="0" smtClean="0"/>
              <a:t>Find out what helped other patients and families cope with cancer, and/or talk with other people diagnosed with the same type of cancer. </a:t>
            </a:r>
          </a:p>
          <a:p>
            <a:r>
              <a:rPr lang="en-MY" dirty="0" smtClean="0"/>
              <a:t>Make changes at home to create a healthier environment, and/or talk with your doctor about making healthy lifestyle choices. </a:t>
            </a:r>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28</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MY" dirty="0" smtClean="0"/>
              <a:t>People with cancer often feel the sooner they get rid of the cancer, the better. They may feel they need to make decisions right away. They may be concerned that extra tests and appointments with other doctors will take time that could be spent treating the cancer. </a:t>
            </a:r>
          </a:p>
          <a:p>
            <a:r>
              <a:rPr lang="en-MY" dirty="0" smtClean="0"/>
              <a:t>So how long is too long? Cancers grow at different rates. Most cancers do not grow very quickly, so there is usually time to gather information about your cancer, talk with specialists, and make a decision about which treatment option is best for you. Talk with your health care team if you are concerned about not starting treatment right away. </a:t>
            </a:r>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29</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MY" dirty="0" smtClean="0"/>
              <a:t>If you have been diagnosed with cancer, only you know the right time and the right words to use to tell your family and friends. You may find that sharing the news of what you are facing leads you to people who become key sources of support and encouragement. Sharing this experience with loved ones gives them a chance to offer their support. Your honesty and openness can help open new lines of communication and make relationships stronger and better. </a:t>
            </a:r>
          </a:p>
          <a:p>
            <a:r>
              <a:rPr lang="en-MY" dirty="0" smtClean="0"/>
              <a:t>It's very hard to hide a diagnosis of cancer. Friends and family might suspect you have cancer when they become aware of symptoms or different types of tests you have had. Often when people do not know what's going on, they imagine the worst possible situation. But when you do share the news, they may still be stunned and not know how to react or what to say. </a:t>
            </a:r>
          </a:p>
          <a:p>
            <a:r>
              <a:rPr lang="en-MY" dirty="0" smtClean="0"/>
              <a:t>Before you talk to others about your illness, think about your own feelings, your reasons for telling others, and what you expect of them. Be ready for a wide range of reactions. When you share information about your diagnosis, your family and friends will have many different feelings, too. They also need support at this time. They might be able to express their feelings to you, or they may try to hide them. </a:t>
            </a:r>
          </a:p>
          <a:p>
            <a:r>
              <a:rPr lang="en-MY" dirty="0" smtClean="0"/>
              <a:t>Each person reacts and copes differently when they learn someone they care about has been diagnosed with cancer. You may find that family members and friends are ready to talk about the cancer before you are. But no one should rush you. Simply thank them for their concern, and tell them you are not ready to talk about it yet. </a:t>
            </a:r>
          </a:p>
          <a:p>
            <a:r>
              <a:rPr lang="en-MY" dirty="0" smtClean="0"/>
              <a:t>Some family members or friends may feel uncomfortable talking about cancer. You may notice changes in how people act around you after you tell them the news. People may feel uncomfortable because they do not know what to say or how to act. This is new for you and for them, too. Not everyone has faced cancer before, and even those who have might not know anything about the kind of cancer you have or its treatment. Some friends may act awkward and distant, while others will continue to be themselves. Some may even seem to be too nosey or overly helpful. It will take time for all of you to adjust to cancer and get more comfortable talking about it. With time most people are able to share understanding, compassion, and friendship. Giving your loved ones information and a chance to ask questions can be helpful as you work through this time together. </a:t>
            </a:r>
          </a:p>
          <a:p>
            <a:endParaRPr lang="en-MY" dirty="0" smtClean="0"/>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30</a:t>
            </a:fld>
            <a:endParaRPr lang="en-MY"/>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MY" dirty="0" smtClean="0"/>
              <a:t>Sometimes family members are the first to learn of a loved one's cancer diagnosis. How does a family decide if they should or when they should tell the person who has the cancer? Are some people too emotionally fragile, too young, or too old to know? Most people can handle the news that they have cancer, but each person needs time to adjust and figure out what the diagnosis means to them. </a:t>
            </a:r>
          </a:p>
          <a:p>
            <a:r>
              <a:rPr lang="en-MY" dirty="0" smtClean="0"/>
              <a:t>If you are a family member trying to decide if you should tell a loved one they have cancer, consider this: you may think you are sparing them bad news, but they probably will sense something is wrong, especially if they start having a lot of tests done and/or don't feel well. The person with cancer may resent it when they find out family members kept the diagnosis a secret. Although you may think you are protecting them, that person might see this as dishonest. </a:t>
            </a:r>
          </a:p>
          <a:p>
            <a:r>
              <a:rPr lang="en-MY" dirty="0" smtClean="0"/>
              <a:t>When people with cancer are not told about their diagnosis, they are unable to make important decisions about their treatment and their life. There may be things they want to do, personal matters they want to take care of, or legal papers that may need to be updated. Even when a person has a cancer with a good outlook, families still need to discuss decisions about end-of-life care, including advance directives (living will and durable power of attorney for health care). </a:t>
            </a:r>
          </a:p>
          <a:p>
            <a:endParaRPr lang="en-US" dirty="0" smtClean="0"/>
          </a:p>
          <a:p>
            <a:r>
              <a:rPr lang="en-MY" dirty="0" smtClean="0"/>
              <a:t>A diagnosis of cancer changes a family forever. Figuring out what's for dinner or what your plans are for the weekend is suddenly less important. Family and personal values are questioned and priorities are tested and changed. Unsettled feelings and arguments may resurface during a family's struggle with cancer. Often a family must sort out and revisit old, unresolved feelings before they can start to battle cancer together, as a family unit. </a:t>
            </a:r>
          </a:p>
          <a:p>
            <a:r>
              <a:rPr lang="en-MY" dirty="0" smtClean="0"/>
              <a:t>Cancer can cause role changes in the family, too. The head of the household may now be more dependent on other family members. Others may need to work outside the home or work different hours. When family members take on new roles, the way they interact within the family can change. New responsibilities may overwhelm some family members. </a:t>
            </a:r>
          </a:p>
          <a:p>
            <a:r>
              <a:rPr lang="en-MY" dirty="0" smtClean="0"/>
              <a:t>Parents might look to their children for support. If the children are old enough, they may be asked to take on more responsibilities within the household. These requests often come when children themselves need support. The </a:t>
            </a:r>
            <a:r>
              <a:rPr lang="en-MY" dirty="0" err="1" smtClean="0"/>
              <a:t>behavior</a:t>
            </a:r>
            <a:r>
              <a:rPr lang="en-MY" dirty="0" smtClean="0"/>
              <a:t> of younger children might regress in response to the stress on the family. This may be their way of dealing with cancer and how it has changed their family. Adolescents, who are often rebelling and spending more time with friends, may instead cling to their families for support. </a:t>
            </a:r>
          </a:p>
          <a:p>
            <a:r>
              <a:rPr lang="en-MY" dirty="0" smtClean="0"/>
              <a:t>As a friend or family member helping to take care of the patient, you also have needs. Taking care of yourself will allow you to care for others. When your needs are met the patient will also benefit. Overdoing is different from doing. Know your limits and rest when you need to. This rule applies to both caregivers and patients. </a:t>
            </a:r>
          </a:p>
          <a:p>
            <a:endParaRPr lang="en-MY" dirty="0" smtClean="0"/>
          </a:p>
          <a:p>
            <a:endParaRPr lang="en-MY" dirty="0"/>
          </a:p>
        </p:txBody>
      </p:sp>
      <p:sp>
        <p:nvSpPr>
          <p:cNvPr id="4" name="Slide Number Placeholder 3"/>
          <p:cNvSpPr>
            <a:spLocks noGrp="1"/>
          </p:cNvSpPr>
          <p:nvPr>
            <p:ph type="sldNum" sz="quarter" idx="10"/>
          </p:nvPr>
        </p:nvSpPr>
        <p:spPr/>
        <p:txBody>
          <a:bodyPr/>
          <a:lstStyle/>
          <a:p>
            <a:fld id="{B0A56996-C2F8-4ADB-8B27-4BC8AD169A9C}" type="slidenum">
              <a:rPr lang="en-MY" smtClean="0"/>
              <a:pPr/>
              <a:t>31</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78"/>
            <a:ext cx="7772400" cy="1470183"/>
          </a:xfrm>
        </p:spPr>
        <p:txBody>
          <a:bodyPr/>
          <a:lstStyle/>
          <a:p>
            <a:r>
              <a:rPr lang="en-US" smtClean="0"/>
              <a:t>Click to edit Master title style</a:t>
            </a:r>
            <a:endParaRPr lang="en-MY"/>
          </a:p>
        </p:txBody>
      </p:sp>
      <p:sp>
        <p:nvSpPr>
          <p:cNvPr id="3" name="Subtitle 2"/>
          <p:cNvSpPr>
            <a:spLocks noGrp="1"/>
          </p:cNvSpPr>
          <p:nvPr>
            <p:ph type="subTitle" idx="1"/>
          </p:nvPr>
        </p:nvSpPr>
        <p:spPr>
          <a:xfrm>
            <a:off x="1371600" y="3886211"/>
            <a:ext cx="6400800" cy="1753077"/>
          </a:xfrm>
        </p:spPr>
        <p:txBody>
          <a:bodyPr/>
          <a:lstStyle>
            <a:lvl1pPr marL="0" indent="0" algn="ctr">
              <a:buNone/>
              <a:defRPr/>
            </a:lvl1pPr>
            <a:lvl2pPr marL="411436" indent="0" algn="ctr">
              <a:buNone/>
              <a:defRPr/>
            </a:lvl2pPr>
            <a:lvl3pPr marL="822866" indent="0" algn="ctr">
              <a:buNone/>
              <a:defRPr/>
            </a:lvl3pPr>
            <a:lvl4pPr marL="1234307" indent="0" algn="ctr">
              <a:buNone/>
              <a:defRPr/>
            </a:lvl4pPr>
            <a:lvl5pPr marL="1645738" indent="0" algn="ctr">
              <a:buNone/>
              <a:defRPr/>
            </a:lvl5pPr>
            <a:lvl6pPr marL="2057174" indent="0" algn="ctr">
              <a:buNone/>
              <a:defRPr/>
            </a:lvl6pPr>
            <a:lvl7pPr marL="2468608" indent="0" algn="ctr">
              <a:buNone/>
              <a:defRPr/>
            </a:lvl7pPr>
            <a:lvl8pPr marL="2880043" indent="0" algn="ctr">
              <a:buNone/>
              <a:defRPr/>
            </a:lvl8pPr>
            <a:lvl9pPr marL="3291477" indent="0" algn="ctr">
              <a:buNone/>
              <a:defRPr/>
            </a:lvl9pPr>
          </a:lstStyle>
          <a:p>
            <a:r>
              <a:rPr lang="en-US" smtClean="0"/>
              <a:t>Click to edit Master subtitle style</a:t>
            </a:r>
            <a:endParaRPr lang="en-MY"/>
          </a:p>
        </p:txBody>
      </p:sp>
    </p:spTree>
    <p:extLst>
      <p:ext uri="{BB962C8B-B14F-4D97-AF65-F5344CB8AC3E}">
        <p14:creationId xmlns:p14="http://schemas.microsoft.com/office/powerpoint/2010/main" val="15153484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Tree>
    <p:extLst>
      <p:ext uri="{BB962C8B-B14F-4D97-AF65-F5344CB8AC3E}">
        <p14:creationId xmlns:p14="http://schemas.microsoft.com/office/powerpoint/2010/main" val="42152264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2230" y="174310"/>
            <a:ext cx="1840230" cy="6683693"/>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891540" y="174310"/>
            <a:ext cx="5383530" cy="6683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Tree>
    <p:extLst>
      <p:ext uri="{BB962C8B-B14F-4D97-AF65-F5344CB8AC3E}">
        <p14:creationId xmlns:p14="http://schemas.microsoft.com/office/powerpoint/2010/main" val="2101769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9" y="457209"/>
            <a:ext cx="8228013" cy="13700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5" y="1981202"/>
            <a:ext cx="4037013" cy="1865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7" y="1981202"/>
            <a:ext cx="4038600" cy="1865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5" y="3998915"/>
            <a:ext cx="4037013"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7" y="3998915"/>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noChangeArrowheads="1"/>
          </p:cNvSpPr>
          <p:nvPr>
            <p:ph type="ftr" idx="10"/>
          </p:nvPr>
        </p:nvSpPr>
        <p:spPr>
          <a:xfrm>
            <a:off x="3124677" y="6247924"/>
            <a:ext cx="2893218" cy="455771"/>
          </a:xfrm>
          <a:prstGeom prst="rect">
            <a:avLst/>
          </a:prstGeom>
        </p:spPr>
        <p:txBody>
          <a:bodyPr vert="horz" wrap="square" lIns="91436" tIns="45716" rIns="91436" bIns="45716" numCol="1" anchor="t" anchorCtr="0" compatLnSpc="1">
            <a:prstTxWarp prst="textNoShape">
              <a:avLst/>
            </a:prstTxWarp>
          </a:bodyPr>
          <a:lstStyle>
            <a:lvl1pPr>
              <a:defRPr>
                <a:latin typeface="Gill Sans" charset="0"/>
                <a:cs typeface="+mn-cs"/>
                <a:sym typeface="Gill Sans" charset="0"/>
              </a:defRPr>
            </a:lvl1pPr>
          </a:lstStyle>
          <a:p>
            <a:pPr fontAlgn="base">
              <a:spcBef>
                <a:spcPct val="0"/>
              </a:spcBef>
              <a:spcAft>
                <a:spcPct val="0"/>
              </a:spcAft>
              <a:defRPr/>
            </a:pPr>
            <a:endParaRPr lang="en-GB" altLang="en-US" sz="1100">
              <a:solidFill>
                <a:srgbClr val="FFFFFF"/>
              </a:solidFill>
            </a:endParaRPr>
          </a:p>
        </p:txBody>
      </p:sp>
      <p:sp>
        <p:nvSpPr>
          <p:cNvPr id="8" name="Rectangle 2"/>
          <p:cNvSpPr>
            <a:spLocks noGrp="1" noChangeArrowheads="1"/>
          </p:cNvSpPr>
          <p:nvPr>
            <p:ph type="sldNum" idx="11"/>
          </p:nvPr>
        </p:nvSpPr>
        <p:spPr>
          <a:xfrm>
            <a:off x="6553677" y="6247924"/>
            <a:ext cx="2131695" cy="455771"/>
          </a:xfrm>
          <a:prstGeom prst="rect">
            <a:avLst/>
          </a:prstGeom>
        </p:spPr>
        <p:txBody>
          <a:bodyPr vert="horz" wrap="square" lIns="91436" tIns="45716" rIns="91436" bIns="45716" numCol="1" anchor="t" anchorCtr="0" compatLnSpc="1">
            <a:prstTxWarp prst="textNoShape">
              <a:avLst/>
            </a:prstTxWarp>
          </a:bodyPr>
          <a:lstStyle>
            <a:lvl1pPr>
              <a:defRPr>
                <a:latin typeface="Gill Sans" charset="0"/>
                <a:cs typeface="+mn-cs"/>
                <a:sym typeface="Gill Sans" charset="0"/>
              </a:defRPr>
            </a:lvl1pPr>
          </a:lstStyle>
          <a:p>
            <a:pPr fontAlgn="base">
              <a:spcBef>
                <a:spcPct val="0"/>
              </a:spcBef>
              <a:spcAft>
                <a:spcPct val="0"/>
              </a:spcAft>
              <a:defRPr/>
            </a:pPr>
            <a:fld id="{613D0054-5F04-4106-B7C0-9C13007D0E27}" type="slidenum">
              <a:rPr lang="en-GB" altLang="en-US" sz="1100">
                <a:solidFill>
                  <a:srgbClr val="FFFFFF"/>
                </a:solidFill>
              </a:rPr>
              <a:pPr fontAlgn="base">
                <a:spcBef>
                  <a:spcPct val="0"/>
                </a:spcBef>
                <a:spcAft>
                  <a:spcPct val="0"/>
                </a:spcAft>
                <a:defRPr/>
              </a:pPr>
              <a:t>‹#›</a:t>
            </a:fld>
            <a:endParaRPr lang="en-GB" altLang="en-US" sz="1100">
              <a:solidFill>
                <a:srgbClr val="FFFFFF"/>
              </a:solidFill>
            </a:endParaRPr>
          </a:p>
        </p:txBody>
      </p:sp>
      <p:sp>
        <p:nvSpPr>
          <p:cNvPr id="9" name="Rectangle 15"/>
          <p:cNvSpPr>
            <a:spLocks noGrp="1" noChangeArrowheads="1"/>
          </p:cNvSpPr>
          <p:nvPr>
            <p:ph type="dt" idx="12"/>
          </p:nvPr>
        </p:nvSpPr>
        <p:spPr>
          <a:xfrm>
            <a:off x="457200" y="6245067"/>
            <a:ext cx="2131695" cy="474345"/>
          </a:xfrm>
          <a:prstGeom prst="rect">
            <a:avLst/>
          </a:prstGeom>
        </p:spPr>
        <p:txBody>
          <a:bodyPr vert="horz" wrap="square" lIns="91436" tIns="45716" rIns="91436" bIns="45716" numCol="1" anchor="t" anchorCtr="0" compatLnSpc="1">
            <a:prstTxWarp prst="textNoShape">
              <a:avLst/>
            </a:prstTxWarp>
          </a:bodyPr>
          <a:lstStyle>
            <a:lvl1pPr>
              <a:defRPr>
                <a:latin typeface="Gill Sans" charset="0"/>
                <a:cs typeface="+mn-cs"/>
                <a:sym typeface="Gill Sans" charset="0"/>
              </a:defRPr>
            </a:lvl1pPr>
          </a:lstStyle>
          <a:p>
            <a:pPr fontAlgn="base">
              <a:spcBef>
                <a:spcPct val="0"/>
              </a:spcBef>
              <a:spcAft>
                <a:spcPct val="0"/>
              </a:spcAft>
              <a:defRPr/>
            </a:pPr>
            <a:endParaRPr lang="en-GB" altLang="en-US" sz="1100">
              <a:solidFill>
                <a:srgbClr val="FFFFFF"/>
              </a:solidFill>
            </a:endParaRPr>
          </a:p>
        </p:txBody>
      </p:sp>
    </p:spTree>
    <p:extLst>
      <p:ext uri="{BB962C8B-B14F-4D97-AF65-F5344CB8AC3E}">
        <p14:creationId xmlns:p14="http://schemas.microsoft.com/office/powerpoint/2010/main" val="22943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1CADD28-F8BA-4BA4-8269-C18FB6F1ED13}" type="slidenum">
              <a:rPr lang="en-MY" smtClean="0"/>
              <a:pPr/>
              <a:t>‹#›</a:t>
            </a:fld>
            <a:endParaRPr lang="en-MY"/>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1CADD28-F8BA-4BA4-8269-C18FB6F1ED13}" type="slidenum">
              <a:rPr lang="en-MY" smtClean="0"/>
              <a:pPr/>
              <a:t>‹#›</a:t>
            </a:fld>
            <a:endParaRPr lang="en-MY"/>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01CADD28-F8BA-4BA4-8269-C18FB6F1ED13}" type="slidenum">
              <a:rPr lang="en-MY" smtClean="0"/>
              <a:pPr/>
              <a:t>‹#›</a:t>
            </a:fld>
            <a:endParaRPr lang="en-MY"/>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Tree>
    <p:extLst>
      <p:ext uri="{BB962C8B-B14F-4D97-AF65-F5344CB8AC3E}">
        <p14:creationId xmlns:p14="http://schemas.microsoft.com/office/powerpoint/2010/main" val="136555880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1CADD28-F8BA-4BA4-8269-C18FB6F1ED13}" type="slidenum">
              <a:rPr lang="en-MY" smtClean="0"/>
              <a:pPr/>
              <a:t>‹#›</a:t>
            </a:fld>
            <a:endParaRPr lang="en-MY"/>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480AE1A-13E8-4405-9F8C-07D3F8D2ED95}" type="datetimeFigureOut">
              <a:rPr lang="en-US" smtClean="0"/>
              <a:pPr/>
              <a:t>10/18/2013</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01CADD28-F8BA-4BA4-8269-C18FB6F1ED13}" type="slidenum">
              <a:rPr lang="en-MY" smtClean="0"/>
              <a:pPr/>
              <a:t>‹#›</a:t>
            </a:fld>
            <a:endParaRPr lang="en-MY"/>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1480AE1A-13E8-4405-9F8C-07D3F8D2ED95}" type="datetimeFigureOut">
              <a:rPr lang="en-US" smtClean="0"/>
              <a:pPr/>
              <a:t>10/18/2013</a:t>
            </a:fld>
            <a:endParaRPr lang="en-MY"/>
          </a:p>
        </p:txBody>
      </p:sp>
      <p:sp>
        <p:nvSpPr>
          <p:cNvPr id="4" name="Rectangle 5"/>
          <p:cNvSpPr>
            <a:spLocks noGrp="1" noChangeArrowheads="1"/>
          </p:cNvSpPr>
          <p:nvPr>
            <p:ph type="ftr" sz="quarter" idx="11"/>
          </p:nvPr>
        </p:nvSpPr>
        <p:spPr>
          <a:ln/>
        </p:spPr>
        <p:txBody>
          <a:bodyPr/>
          <a:lstStyle>
            <a:lvl1pPr>
              <a:defRPr/>
            </a:lvl1pPr>
          </a:lstStyle>
          <a:p>
            <a:endParaRPr lang="en-MY"/>
          </a:p>
        </p:txBody>
      </p:sp>
      <p:sp>
        <p:nvSpPr>
          <p:cNvPr id="5" name="Rectangle 6"/>
          <p:cNvSpPr>
            <a:spLocks noGrp="1" noChangeArrowheads="1"/>
          </p:cNvSpPr>
          <p:nvPr>
            <p:ph type="sldNum" sz="quarter" idx="12"/>
          </p:nvPr>
        </p:nvSpPr>
        <p:spPr>
          <a:ln/>
        </p:spPr>
        <p:txBody>
          <a:bodyPr/>
          <a:lstStyle>
            <a:lvl1pPr>
              <a:defRPr/>
            </a:lvl1pPr>
          </a:lstStyle>
          <a:p>
            <a:fld id="{01CADD28-F8BA-4BA4-8269-C18FB6F1ED13}" type="slidenum">
              <a:rPr lang="en-MY" smtClean="0"/>
              <a:pPr/>
              <a:t>‹#›</a:t>
            </a:fld>
            <a:endParaRPr lang="en-MY"/>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1480AE1A-13E8-4405-9F8C-07D3F8D2ED95}" type="datetimeFigureOut">
              <a:rPr lang="en-US" smtClean="0"/>
              <a:pPr/>
              <a:t>10/18/2013</a:t>
            </a:fld>
            <a:endParaRPr lang="en-MY"/>
          </a:p>
        </p:txBody>
      </p:sp>
      <p:sp>
        <p:nvSpPr>
          <p:cNvPr id="6" name="Rectangle 5"/>
          <p:cNvSpPr>
            <a:spLocks noGrp="1" noChangeArrowheads="1"/>
          </p:cNvSpPr>
          <p:nvPr>
            <p:ph type="ftr" sz="quarter" idx="11"/>
          </p:nvPr>
        </p:nvSpPr>
        <p:spPr>
          <a:ln/>
        </p:spPr>
        <p:txBody>
          <a:bodyPr/>
          <a:lstStyle>
            <a:lvl1pPr>
              <a:defRPr/>
            </a:lvl1pPr>
          </a:lstStyle>
          <a:p>
            <a:endParaRPr lang="en-MY"/>
          </a:p>
        </p:txBody>
      </p:sp>
      <p:sp>
        <p:nvSpPr>
          <p:cNvPr id="7" name="Rectangle 6"/>
          <p:cNvSpPr>
            <a:spLocks noGrp="1" noChangeArrowheads="1"/>
          </p:cNvSpPr>
          <p:nvPr>
            <p:ph type="sldNum" sz="quarter" idx="12"/>
          </p:nvPr>
        </p:nvSpPr>
        <p:spPr>
          <a:ln/>
        </p:spPr>
        <p:txBody>
          <a:bodyPr/>
          <a:lstStyle>
            <a:lvl1pPr>
              <a:defRPr/>
            </a:lvl1pPr>
          </a:lstStyle>
          <a:p>
            <a:fld id="{01CADD28-F8BA-4BA4-8269-C18FB6F1ED13}" type="slidenum">
              <a:rPr lang="en-MY" smtClean="0"/>
              <a:pPr/>
              <a:t>‹#›</a:t>
            </a:fld>
            <a:endParaRPr lang="en-M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smtClean="0"/>
              <a:t>Click to edit Master title style</a:t>
            </a:r>
            <a:endParaRPr lang="en-MY"/>
          </a:p>
        </p:txBody>
      </p:sp>
      <p:sp>
        <p:nvSpPr>
          <p:cNvPr id="3" name="Text Placeholder 2"/>
          <p:cNvSpPr>
            <a:spLocks noGrp="1"/>
          </p:cNvSpPr>
          <p:nvPr>
            <p:ph type="body" idx="1"/>
          </p:nvPr>
        </p:nvSpPr>
        <p:spPr>
          <a:xfrm>
            <a:off x="722948" y="2906078"/>
            <a:ext cx="7772400" cy="1500188"/>
          </a:xfrm>
        </p:spPr>
        <p:txBody>
          <a:bodyPr anchor="b"/>
          <a:lstStyle>
            <a:lvl1pPr marL="0" indent="0">
              <a:buNone/>
              <a:defRPr sz="1800"/>
            </a:lvl1pPr>
            <a:lvl2pPr marL="411436" indent="0">
              <a:buNone/>
              <a:defRPr sz="1600"/>
            </a:lvl2pPr>
            <a:lvl3pPr marL="822866" indent="0">
              <a:buNone/>
              <a:defRPr sz="1400"/>
            </a:lvl3pPr>
            <a:lvl4pPr marL="1234307" indent="0">
              <a:buNone/>
              <a:defRPr sz="1300"/>
            </a:lvl4pPr>
            <a:lvl5pPr marL="1645738" indent="0">
              <a:buNone/>
              <a:defRPr sz="1300"/>
            </a:lvl5pPr>
            <a:lvl6pPr marL="2057174" indent="0">
              <a:buNone/>
              <a:defRPr sz="1300"/>
            </a:lvl6pPr>
            <a:lvl7pPr marL="2468608" indent="0">
              <a:buNone/>
              <a:defRPr sz="1300"/>
            </a:lvl7pPr>
            <a:lvl8pPr marL="2880043" indent="0">
              <a:buNone/>
              <a:defRPr sz="1300"/>
            </a:lvl8pPr>
            <a:lvl9pPr marL="3291477" indent="0">
              <a:buNone/>
              <a:defRPr sz="1300"/>
            </a:lvl9pPr>
          </a:lstStyle>
          <a:p>
            <a:pPr lvl="0"/>
            <a:r>
              <a:rPr lang="en-US" smtClean="0"/>
              <a:t>Click to edit Master text styles</a:t>
            </a:r>
          </a:p>
        </p:txBody>
      </p:sp>
    </p:spTree>
    <p:extLst>
      <p:ext uri="{BB962C8B-B14F-4D97-AF65-F5344CB8AC3E}">
        <p14:creationId xmlns:p14="http://schemas.microsoft.com/office/powerpoint/2010/main" val="84333352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5463540" y="1050132"/>
            <a:ext cx="1325880" cy="580786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6926580" y="1050132"/>
            <a:ext cx="1325880" cy="5807868"/>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Tree>
    <p:extLst>
      <p:ext uri="{BB962C8B-B14F-4D97-AF65-F5344CB8AC3E}">
        <p14:creationId xmlns:p14="http://schemas.microsoft.com/office/powerpoint/2010/main" val="25250499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MY"/>
          </a:p>
        </p:txBody>
      </p:sp>
      <p:sp>
        <p:nvSpPr>
          <p:cNvPr id="3" name="Text Placeholder 2"/>
          <p:cNvSpPr>
            <a:spLocks noGrp="1"/>
          </p:cNvSpPr>
          <p:nvPr>
            <p:ph type="body" idx="1"/>
          </p:nvPr>
        </p:nvSpPr>
        <p:spPr>
          <a:xfrm>
            <a:off x="457205" y="1534478"/>
            <a:ext cx="4040505"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5" y="2174560"/>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4644878" y="1534478"/>
            <a:ext cx="4041933" cy="640080"/>
          </a:xfrm>
        </p:spPr>
        <p:txBody>
          <a:bodyPr anchor="b"/>
          <a:lstStyle>
            <a:lvl1pPr marL="0" indent="0">
              <a:buNone/>
              <a:defRPr sz="2200" b="1"/>
            </a:lvl1pPr>
            <a:lvl2pPr marL="411436" indent="0">
              <a:buNone/>
              <a:defRPr sz="1800" b="1"/>
            </a:lvl2pPr>
            <a:lvl3pPr marL="822866" indent="0">
              <a:buNone/>
              <a:defRPr sz="1600" b="1"/>
            </a:lvl3pPr>
            <a:lvl4pPr marL="1234307" indent="0">
              <a:buNone/>
              <a:defRPr sz="1400" b="1"/>
            </a:lvl4pPr>
            <a:lvl5pPr marL="1645738" indent="0">
              <a:buNone/>
              <a:defRPr sz="1400" b="1"/>
            </a:lvl5pPr>
            <a:lvl6pPr marL="2057174" indent="0">
              <a:buNone/>
              <a:defRPr sz="1400" b="1"/>
            </a:lvl6pPr>
            <a:lvl7pPr marL="2468608" indent="0">
              <a:buNone/>
              <a:defRPr sz="1400" b="1"/>
            </a:lvl7pPr>
            <a:lvl8pPr marL="2880043" indent="0">
              <a:buNone/>
              <a:defRPr sz="1400" b="1"/>
            </a:lvl8pPr>
            <a:lvl9pPr marL="3291477"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78" y="2174560"/>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Tree>
    <p:extLst>
      <p:ext uri="{BB962C8B-B14F-4D97-AF65-F5344CB8AC3E}">
        <p14:creationId xmlns:p14="http://schemas.microsoft.com/office/powerpoint/2010/main" val="42782809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Tree>
    <p:extLst>
      <p:ext uri="{BB962C8B-B14F-4D97-AF65-F5344CB8AC3E}">
        <p14:creationId xmlns:p14="http://schemas.microsoft.com/office/powerpoint/2010/main" val="38474343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8546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03"/>
            <a:ext cx="3008948" cy="1161573"/>
          </a:xfrm>
        </p:spPr>
        <p:txBody>
          <a:bodyPr anchor="b"/>
          <a:lstStyle>
            <a:lvl1pPr algn="l">
              <a:defRPr sz="1800" b="1"/>
            </a:lvl1pPr>
          </a:lstStyle>
          <a:p>
            <a:r>
              <a:rPr lang="en-US" smtClean="0"/>
              <a:t>Click to edit Master title style</a:t>
            </a:r>
            <a:endParaRPr lang="en-MY"/>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457200" y="1434470"/>
            <a:ext cx="3008948" cy="4692015"/>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smtClean="0"/>
              <a:t>Click to edit Master text styles</a:t>
            </a:r>
          </a:p>
        </p:txBody>
      </p:sp>
    </p:spTree>
    <p:extLst>
      <p:ext uri="{BB962C8B-B14F-4D97-AF65-F5344CB8AC3E}">
        <p14:creationId xmlns:p14="http://schemas.microsoft.com/office/powerpoint/2010/main" val="32353075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0"/>
            <a:ext cx="5486400" cy="567214"/>
          </a:xfrm>
        </p:spPr>
        <p:txBody>
          <a:bodyPr anchor="b"/>
          <a:lstStyle>
            <a:lvl1pPr algn="l">
              <a:defRPr sz="1800" b="1"/>
            </a:lvl1pPr>
          </a:lstStyle>
          <a:p>
            <a:r>
              <a:rPr lang="en-US" smtClean="0"/>
              <a:t>Click to edit Master title style</a:t>
            </a:r>
            <a:endParaRPr lang="en-MY"/>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1436" indent="0">
              <a:buNone/>
              <a:defRPr sz="2500"/>
            </a:lvl2pPr>
            <a:lvl3pPr marL="822866" indent="0">
              <a:buNone/>
              <a:defRPr sz="2200"/>
            </a:lvl3pPr>
            <a:lvl4pPr marL="1234307" indent="0">
              <a:buNone/>
              <a:defRPr sz="1800"/>
            </a:lvl4pPr>
            <a:lvl5pPr marL="1645738" indent="0">
              <a:buNone/>
              <a:defRPr sz="1800"/>
            </a:lvl5pPr>
            <a:lvl6pPr marL="2057174" indent="0">
              <a:buNone/>
              <a:defRPr sz="1800"/>
            </a:lvl6pPr>
            <a:lvl7pPr marL="2468608" indent="0">
              <a:buNone/>
              <a:defRPr sz="1800"/>
            </a:lvl7pPr>
            <a:lvl8pPr marL="2880043" indent="0">
              <a:buNone/>
              <a:defRPr sz="1800"/>
            </a:lvl8pPr>
            <a:lvl9pPr marL="3291477" indent="0">
              <a:buNone/>
              <a:defRPr sz="1800"/>
            </a:lvl9pPr>
          </a:lstStyle>
          <a:p>
            <a:pPr lvl="0"/>
            <a:endParaRPr lang="en-MY" noProof="0" smtClean="0">
              <a:sym typeface="Gill Sans" charset="0"/>
            </a:endParaRPr>
          </a:p>
        </p:txBody>
      </p:sp>
      <p:sp>
        <p:nvSpPr>
          <p:cNvPr id="4" name="Text Placeholder 3"/>
          <p:cNvSpPr>
            <a:spLocks noGrp="1"/>
          </p:cNvSpPr>
          <p:nvPr>
            <p:ph type="body" sz="half" idx="2"/>
          </p:nvPr>
        </p:nvSpPr>
        <p:spPr>
          <a:xfrm>
            <a:off x="1791653" y="5367814"/>
            <a:ext cx="5486400" cy="804386"/>
          </a:xfrm>
        </p:spPr>
        <p:txBody>
          <a:bodyPr/>
          <a:lstStyle>
            <a:lvl1pPr marL="0" indent="0">
              <a:buNone/>
              <a:defRPr sz="1300"/>
            </a:lvl1pPr>
            <a:lvl2pPr marL="411436" indent="0">
              <a:buNone/>
              <a:defRPr sz="1100"/>
            </a:lvl2pPr>
            <a:lvl3pPr marL="822866" indent="0">
              <a:buNone/>
              <a:defRPr sz="900"/>
            </a:lvl3pPr>
            <a:lvl4pPr marL="1234307" indent="0">
              <a:buNone/>
              <a:defRPr sz="800"/>
            </a:lvl4pPr>
            <a:lvl5pPr marL="1645738" indent="0">
              <a:buNone/>
              <a:defRPr sz="800"/>
            </a:lvl5pPr>
            <a:lvl6pPr marL="2057174" indent="0">
              <a:buNone/>
              <a:defRPr sz="800"/>
            </a:lvl6pPr>
            <a:lvl7pPr marL="2468608" indent="0">
              <a:buNone/>
              <a:defRPr sz="800"/>
            </a:lvl7pPr>
            <a:lvl8pPr marL="2880043" indent="0">
              <a:buNone/>
              <a:defRPr sz="800"/>
            </a:lvl8pPr>
            <a:lvl9pPr marL="3291477" indent="0">
              <a:buNone/>
              <a:defRPr sz="800"/>
            </a:lvl9pPr>
          </a:lstStyle>
          <a:p>
            <a:pPr lvl="0"/>
            <a:r>
              <a:rPr lang="en-US" smtClean="0"/>
              <a:t>Click to edit Master text styles</a:t>
            </a:r>
          </a:p>
        </p:txBody>
      </p:sp>
    </p:spTree>
    <p:extLst>
      <p:ext uri="{BB962C8B-B14F-4D97-AF65-F5344CB8AC3E}">
        <p14:creationId xmlns:p14="http://schemas.microsoft.com/office/powerpoint/2010/main" val="366673664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5463540" y="1050132"/>
            <a:ext cx="2788920" cy="58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4290" tIns="34290" rIns="34290" bIns="34290" numCol="1" anchor="ctr" anchorCtr="0" compatLnSpc="1">
            <a:prstTxWarp prst="textNoShape">
              <a:avLst/>
            </a:prstTxWarp>
          </a:bodyPr>
          <a:lstStyle/>
          <a:p>
            <a:pPr lvl="0"/>
            <a:r>
              <a:rPr lang="en-US" altLang="en-US" smtClean="0">
                <a:sym typeface="Gill Sans"/>
              </a:rPr>
              <a:t>Click to edit Master text styles</a:t>
            </a:r>
          </a:p>
          <a:p>
            <a:pPr lvl="1"/>
            <a:r>
              <a:rPr lang="en-US" altLang="en-US" smtClean="0">
                <a:sym typeface="Gill Sans"/>
              </a:rPr>
              <a:t>Second level</a:t>
            </a:r>
          </a:p>
          <a:p>
            <a:pPr lvl="2"/>
            <a:r>
              <a:rPr lang="en-US" altLang="en-US" smtClean="0">
                <a:sym typeface="Gill Sans"/>
              </a:rPr>
              <a:t>Third level</a:t>
            </a:r>
          </a:p>
          <a:p>
            <a:pPr lvl="3"/>
            <a:r>
              <a:rPr lang="en-US" altLang="en-US" smtClean="0">
                <a:sym typeface="Gill Sans"/>
              </a:rPr>
              <a:t>Fourth level</a:t>
            </a:r>
          </a:p>
          <a:p>
            <a:pPr lvl="4"/>
            <a:r>
              <a:rPr lang="en-US" altLang="en-US" smtClean="0">
                <a:sym typeface="Gill Sans"/>
              </a:rPr>
              <a:t>Fifth level</a:t>
            </a:r>
          </a:p>
        </p:txBody>
      </p:sp>
      <p:sp>
        <p:nvSpPr>
          <p:cNvPr id="1027" name="Rectangle 2"/>
          <p:cNvSpPr>
            <a:spLocks noGrp="1" noChangeArrowheads="1"/>
          </p:cNvSpPr>
          <p:nvPr>
            <p:ph type="title"/>
          </p:nvPr>
        </p:nvSpPr>
        <p:spPr bwMode="auto">
          <a:xfrm>
            <a:off x="891540" y="174308"/>
            <a:ext cx="7360920" cy="1730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34290" tIns="34290" rIns="34290" bIns="34290" numCol="1" anchor="ctr" anchorCtr="0" compatLnSpc="1">
            <a:prstTxWarp prst="textNoShape">
              <a:avLst/>
            </a:prstTxWarp>
          </a:bodyPr>
          <a:lstStyle/>
          <a:p>
            <a:pPr lvl="0"/>
            <a:r>
              <a:rPr lang="en-US" altLang="en-US" smtClean="0">
                <a:sym typeface="Gill Sans"/>
              </a:rPr>
              <a:t>Click to edit Master title style</a:t>
            </a:r>
          </a:p>
        </p:txBody>
      </p:sp>
    </p:spTree>
    <p:extLst>
      <p:ext uri="{BB962C8B-B14F-4D97-AF65-F5344CB8AC3E}">
        <p14:creationId xmlns:p14="http://schemas.microsoft.com/office/powerpoint/2010/main" val="2274275635"/>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txStyles>
    <p:titleStyle>
      <a:lvl1pPr algn="ctr" rtl="0" eaLnBrk="0" fontAlgn="base" hangingPunct="0">
        <a:spcBef>
          <a:spcPct val="0"/>
        </a:spcBef>
        <a:spcAft>
          <a:spcPct val="0"/>
        </a:spcAft>
        <a:defRPr sz="5600">
          <a:solidFill>
            <a:schemeClr val="tx1"/>
          </a:solidFill>
          <a:latin typeface="+mj-lt"/>
          <a:ea typeface="+mj-ea"/>
          <a:cs typeface="+mj-cs"/>
          <a:sym typeface="Gill Sans"/>
        </a:defRPr>
      </a:lvl1pPr>
      <a:lvl2pPr algn="ctr" rtl="0" eaLnBrk="0" fontAlgn="base" hangingPunct="0">
        <a:spcBef>
          <a:spcPct val="0"/>
        </a:spcBef>
        <a:spcAft>
          <a:spcPct val="0"/>
        </a:spcAft>
        <a:defRPr sz="5600">
          <a:solidFill>
            <a:schemeClr val="tx1"/>
          </a:solidFill>
          <a:latin typeface="Gill Sans" charset="0"/>
          <a:sym typeface="Gill Sans"/>
        </a:defRPr>
      </a:lvl2pPr>
      <a:lvl3pPr algn="ctr" rtl="0" eaLnBrk="0" fontAlgn="base" hangingPunct="0">
        <a:spcBef>
          <a:spcPct val="0"/>
        </a:spcBef>
        <a:spcAft>
          <a:spcPct val="0"/>
        </a:spcAft>
        <a:defRPr sz="5600">
          <a:solidFill>
            <a:schemeClr val="tx1"/>
          </a:solidFill>
          <a:latin typeface="Gill Sans" charset="0"/>
          <a:sym typeface="Gill Sans"/>
        </a:defRPr>
      </a:lvl3pPr>
      <a:lvl4pPr algn="ctr" rtl="0" eaLnBrk="0" fontAlgn="base" hangingPunct="0">
        <a:spcBef>
          <a:spcPct val="0"/>
        </a:spcBef>
        <a:spcAft>
          <a:spcPct val="0"/>
        </a:spcAft>
        <a:defRPr sz="5600">
          <a:solidFill>
            <a:schemeClr val="tx1"/>
          </a:solidFill>
          <a:latin typeface="Gill Sans" charset="0"/>
          <a:sym typeface="Gill Sans"/>
        </a:defRPr>
      </a:lvl4pPr>
      <a:lvl5pPr algn="ctr" rtl="0" eaLnBrk="0" fontAlgn="base" hangingPunct="0">
        <a:spcBef>
          <a:spcPct val="0"/>
        </a:spcBef>
        <a:spcAft>
          <a:spcPct val="0"/>
        </a:spcAft>
        <a:defRPr sz="5600">
          <a:solidFill>
            <a:schemeClr val="tx1"/>
          </a:solidFill>
          <a:latin typeface="Gill Sans" charset="0"/>
          <a:sym typeface="Gill Sans"/>
        </a:defRPr>
      </a:lvl5pPr>
      <a:lvl6pPr marL="411436" algn="ctr" rtl="0" fontAlgn="base">
        <a:spcBef>
          <a:spcPct val="0"/>
        </a:spcBef>
        <a:spcAft>
          <a:spcPct val="0"/>
        </a:spcAft>
        <a:defRPr sz="5600">
          <a:solidFill>
            <a:schemeClr val="tx1"/>
          </a:solidFill>
          <a:latin typeface="Gill Sans" charset="0"/>
          <a:sym typeface="Gill Sans" charset="0"/>
        </a:defRPr>
      </a:lvl6pPr>
      <a:lvl7pPr marL="822866" algn="ctr" rtl="0" fontAlgn="base">
        <a:spcBef>
          <a:spcPct val="0"/>
        </a:spcBef>
        <a:spcAft>
          <a:spcPct val="0"/>
        </a:spcAft>
        <a:defRPr sz="5600">
          <a:solidFill>
            <a:schemeClr val="tx1"/>
          </a:solidFill>
          <a:latin typeface="Gill Sans" charset="0"/>
          <a:sym typeface="Gill Sans" charset="0"/>
        </a:defRPr>
      </a:lvl7pPr>
      <a:lvl8pPr marL="1234307" algn="ctr" rtl="0" fontAlgn="base">
        <a:spcBef>
          <a:spcPct val="0"/>
        </a:spcBef>
        <a:spcAft>
          <a:spcPct val="0"/>
        </a:spcAft>
        <a:defRPr sz="5600">
          <a:solidFill>
            <a:schemeClr val="tx1"/>
          </a:solidFill>
          <a:latin typeface="Gill Sans" charset="0"/>
          <a:sym typeface="Gill Sans" charset="0"/>
        </a:defRPr>
      </a:lvl8pPr>
      <a:lvl9pPr marL="1645738" algn="ctr" rtl="0" fontAlgn="base">
        <a:spcBef>
          <a:spcPct val="0"/>
        </a:spcBef>
        <a:spcAft>
          <a:spcPct val="0"/>
        </a:spcAft>
        <a:defRPr sz="5600">
          <a:solidFill>
            <a:schemeClr val="tx1"/>
          </a:solidFill>
          <a:latin typeface="Gill Sans" charset="0"/>
          <a:sym typeface="Gill Sans" charset="0"/>
        </a:defRPr>
      </a:lvl9pPr>
    </p:titleStyle>
    <p:bodyStyle>
      <a:lvl1pPr marL="504349" indent="-344329" algn="l" rtl="0" eaLnBrk="0" fontAlgn="base" hangingPunct="0">
        <a:spcBef>
          <a:spcPts val="2700"/>
        </a:spcBef>
        <a:spcAft>
          <a:spcPct val="0"/>
        </a:spcAft>
        <a:buClr>
          <a:srgbClr val="FFFFFF"/>
        </a:buClr>
        <a:buSzPct val="171000"/>
        <a:buFont typeface="Gill Sans"/>
        <a:buChar char="•"/>
        <a:defRPr sz="2000">
          <a:solidFill>
            <a:schemeClr val="tx1"/>
          </a:solidFill>
          <a:latin typeface="+mn-lt"/>
          <a:ea typeface="+mn-ea"/>
          <a:cs typeface="+mn-cs"/>
          <a:sym typeface="Gill Sans"/>
        </a:defRPr>
      </a:lvl1pPr>
      <a:lvl2pPr marL="812959" indent="-344329" algn="l" rtl="0" eaLnBrk="0" fontAlgn="base" hangingPunct="0">
        <a:spcBef>
          <a:spcPts val="2700"/>
        </a:spcBef>
        <a:spcAft>
          <a:spcPct val="0"/>
        </a:spcAft>
        <a:buClr>
          <a:srgbClr val="FFFFFF"/>
        </a:buClr>
        <a:buSzPct val="171000"/>
        <a:buFont typeface="Gill Sans"/>
        <a:buChar char="•"/>
        <a:defRPr sz="2000">
          <a:solidFill>
            <a:schemeClr val="tx1"/>
          </a:solidFill>
          <a:latin typeface="+mn-lt"/>
          <a:sym typeface="Gill Sans"/>
        </a:defRPr>
      </a:lvl2pPr>
      <a:lvl3pPr marL="1121569" indent="-344329" algn="l" rtl="0" eaLnBrk="0" fontAlgn="base" hangingPunct="0">
        <a:spcBef>
          <a:spcPts val="2700"/>
        </a:spcBef>
        <a:spcAft>
          <a:spcPct val="0"/>
        </a:spcAft>
        <a:buClr>
          <a:srgbClr val="FFFFFF"/>
        </a:buClr>
        <a:buSzPct val="171000"/>
        <a:buFont typeface="Gill Sans"/>
        <a:buChar char="•"/>
        <a:defRPr sz="2000">
          <a:solidFill>
            <a:schemeClr val="tx1"/>
          </a:solidFill>
          <a:latin typeface="+mn-lt"/>
          <a:sym typeface="Gill Sans"/>
        </a:defRPr>
      </a:lvl3pPr>
      <a:lvl4pPr marL="1441609" indent="-344329" algn="l" rtl="0" eaLnBrk="0" fontAlgn="base" hangingPunct="0">
        <a:spcBef>
          <a:spcPts val="2700"/>
        </a:spcBef>
        <a:spcAft>
          <a:spcPct val="0"/>
        </a:spcAft>
        <a:buClr>
          <a:srgbClr val="FFFFFF"/>
        </a:buClr>
        <a:buSzPct val="171000"/>
        <a:buFont typeface="Gill Sans"/>
        <a:buChar char="•"/>
        <a:defRPr sz="2000">
          <a:solidFill>
            <a:schemeClr val="tx1"/>
          </a:solidFill>
          <a:latin typeface="+mn-lt"/>
          <a:sym typeface="Gill Sans"/>
        </a:defRPr>
      </a:lvl4pPr>
      <a:lvl5pPr marL="1750219" indent="-344329" algn="l" rtl="0" eaLnBrk="0" fontAlgn="base" hangingPunct="0">
        <a:spcBef>
          <a:spcPts val="2700"/>
        </a:spcBef>
        <a:spcAft>
          <a:spcPct val="0"/>
        </a:spcAft>
        <a:buClr>
          <a:srgbClr val="FFFFFF"/>
        </a:buClr>
        <a:buSzPct val="171000"/>
        <a:buFont typeface="Gill Sans"/>
        <a:buChar char="•"/>
        <a:defRPr sz="2000">
          <a:solidFill>
            <a:schemeClr val="tx1"/>
          </a:solidFill>
          <a:latin typeface="+mn-lt"/>
          <a:sym typeface="Gill Sans"/>
        </a:defRPr>
      </a:lvl5pPr>
      <a:lvl6pPr marL="2164320" indent="-347150" algn="l" rtl="0" fontAlgn="base">
        <a:spcBef>
          <a:spcPts val="2700"/>
        </a:spcBef>
        <a:spcAft>
          <a:spcPct val="0"/>
        </a:spcAft>
        <a:buClr>
          <a:srgbClr val="FFFFFF"/>
        </a:buClr>
        <a:buSzPct val="171000"/>
        <a:buFont typeface="Gill Sans" charset="0"/>
        <a:buChar char="•"/>
        <a:defRPr sz="2000">
          <a:solidFill>
            <a:schemeClr val="tx1"/>
          </a:solidFill>
          <a:latin typeface="+mn-lt"/>
          <a:sym typeface="Gill Sans" charset="0"/>
        </a:defRPr>
      </a:lvl6pPr>
      <a:lvl7pPr marL="2575753" indent="-347150" algn="l" rtl="0" fontAlgn="base">
        <a:spcBef>
          <a:spcPts val="2700"/>
        </a:spcBef>
        <a:spcAft>
          <a:spcPct val="0"/>
        </a:spcAft>
        <a:buClr>
          <a:srgbClr val="FFFFFF"/>
        </a:buClr>
        <a:buSzPct val="171000"/>
        <a:buFont typeface="Gill Sans" charset="0"/>
        <a:buChar char="•"/>
        <a:defRPr sz="2000">
          <a:solidFill>
            <a:schemeClr val="tx1"/>
          </a:solidFill>
          <a:latin typeface="+mn-lt"/>
          <a:sym typeface="Gill Sans" charset="0"/>
        </a:defRPr>
      </a:lvl7pPr>
      <a:lvl8pPr marL="2987187" indent="-347150" algn="l" rtl="0" fontAlgn="base">
        <a:spcBef>
          <a:spcPts val="2700"/>
        </a:spcBef>
        <a:spcAft>
          <a:spcPct val="0"/>
        </a:spcAft>
        <a:buClr>
          <a:srgbClr val="FFFFFF"/>
        </a:buClr>
        <a:buSzPct val="171000"/>
        <a:buFont typeface="Gill Sans" charset="0"/>
        <a:buChar char="•"/>
        <a:defRPr sz="2000">
          <a:solidFill>
            <a:schemeClr val="tx1"/>
          </a:solidFill>
          <a:latin typeface="+mn-lt"/>
          <a:sym typeface="Gill Sans" charset="0"/>
        </a:defRPr>
      </a:lvl8pPr>
      <a:lvl9pPr marL="3398623" indent="-347150" algn="l" rtl="0" fontAlgn="base">
        <a:spcBef>
          <a:spcPts val="2700"/>
        </a:spcBef>
        <a:spcAft>
          <a:spcPct val="0"/>
        </a:spcAft>
        <a:buClr>
          <a:srgbClr val="FFFFFF"/>
        </a:buClr>
        <a:buSzPct val="171000"/>
        <a:buFont typeface="Gill Sans" charset="0"/>
        <a:buChar char="•"/>
        <a:defRPr sz="2000">
          <a:solidFill>
            <a:schemeClr val="tx1"/>
          </a:solidFill>
          <a:latin typeface="+mn-lt"/>
          <a:sym typeface="Gill Sans" charset="0"/>
        </a:defRPr>
      </a:lvl9pPr>
    </p:bodyStyle>
    <p:otherStyle>
      <a:defPPr>
        <a:defRPr lang="en-US"/>
      </a:defPPr>
      <a:lvl1pPr marL="0" algn="l" defTabSz="822866" rtl="0" eaLnBrk="1" latinLnBrk="0" hangingPunct="1">
        <a:defRPr sz="1600" kern="1200">
          <a:solidFill>
            <a:schemeClr val="tx1"/>
          </a:solidFill>
          <a:latin typeface="+mn-lt"/>
          <a:ea typeface="+mn-ea"/>
          <a:cs typeface="+mn-cs"/>
        </a:defRPr>
      </a:lvl1pPr>
      <a:lvl2pPr marL="411436" algn="l" defTabSz="822866" rtl="0" eaLnBrk="1" latinLnBrk="0" hangingPunct="1">
        <a:defRPr sz="1600" kern="1200">
          <a:solidFill>
            <a:schemeClr val="tx1"/>
          </a:solidFill>
          <a:latin typeface="+mn-lt"/>
          <a:ea typeface="+mn-ea"/>
          <a:cs typeface="+mn-cs"/>
        </a:defRPr>
      </a:lvl2pPr>
      <a:lvl3pPr marL="822866" algn="l" defTabSz="822866" rtl="0" eaLnBrk="1" latinLnBrk="0" hangingPunct="1">
        <a:defRPr sz="1600" kern="1200">
          <a:solidFill>
            <a:schemeClr val="tx1"/>
          </a:solidFill>
          <a:latin typeface="+mn-lt"/>
          <a:ea typeface="+mn-ea"/>
          <a:cs typeface="+mn-cs"/>
        </a:defRPr>
      </a:lvl3pPr>
      <a:lvl4pPr marL="1234307" algn="l" defTabSz="822866" rtl="0" eaLnBrk="1" latinLnBrk="0" hangingPunct="1">
        <a:defRPr sz="1600" kern="1200">
          <a:solidFill>
            <a:schemeClr val="tx1"/>
          </a:solidFill>
          <a:latin typeface="+mn-lt"/>
          <a:ea typeface="+mn-ea"/>
          <a:cs typeface="+mn-cs"/>
        </a:defRPr>
      </a:lvl4pPr>
      <a:lvl5pPr marL="1645738" algn="l" defTabSz="822866" rtl="0" eaLnBrk="1" latinLnBrk="0" hangingPunct="1">
        <a:defRPr sz="1600" kern="1200">
          <a:solidFill>
            <a:schemeClr val="tx1"/>
          </a:solidFill>
          <a:latin typeface="+mn-lt"/>
          <a:ea typeface="+mn-ea"/>
          <a:cs typeface="+mn-cs"/>
        </a:defRPr>
      </a:lvl5pPr>
      <a:lvl6pPr marL="2057174" algn="l" defTabSz="822866" rtl="0" eaLnBrk="1" latinLnBrk="0" hangingPunct="1">
        <a:defRPr sz="1600" kern="1200">
          <a:solidFill>
            <a:schemeClr val="tx1"/>
          </a:solidFill>
          <a:latin typeface="+mn-lt"/>
          <a:ea typeface="+mn-ea"/>
          <a:cs typeface="+mn-cs"/>
        </a:defRPr>
      </a:lvl6pPr>
      <a:lvl7pPr marL="2468608" algn="l" defTabSz="822866" rtl="0" eaLnBrk="1" latinLnBrk="0" hangingPunct="1">
        <a:defRPr sz="1600" kern="1200">
          <a:solidFill>
            <a:schemeClr val="tx1"/>
          </a:solidFill>
          <a:latin typeface="+mn-lt"/>
          <a:ea typeface="+mn-ea"/>
          <a:cs typeface="+mn-cs"/>
        </a:defRPr>
      </a:lvl7pPr>
      <a:lvl8pPr marL="2880043" algn="l" defTabSz="822866" rtl="0" eaLnBrk="1" latinLnBrk="0" hangingPunct="1">
        <a:defRPr sz="1600" kern="1200">
          <a:solidFill>
            <a:schemeClr val="tx1"/>
          </a:solidFill>
          <a:latin typeface="+mn-lt"/>
          <a:ea typeface="+mn-ea"/>
          <a:cs typeface="+mn-cs"/>
        </a:defRPr>
      </a:lvl8pPr>
      <a:lvl9pPr marL="3291477" algn="l" defTabSz="822866"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480AE1A-13E8-4405-9F8C-07D3F8D2ED95}" type="datetimeFigureOut">
              <a:rPr lang="en-US" smtClean="0"/>
              <a:pPr/>
              <a:t>10/18/2013</a:t>
            </a:fld>
            <a:endParaRPr lang="en-MY"/>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MY"/>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1CADD28-F8BA-4BA4-8269-C18FB6F1ED13}" type="slidenum">
              <a:rPr lang="en-MY" smtClean="0"/>
              <a:pPr/>
              <a:t>‹#›</a:t>
            </a:fld>
            <a:endParaRPr lang="en-MY"/>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MY" dirty="0"/>
          </a:p>
        </p:txBody>
      </p:sp>
      <p:sp>
        <p:nvSpPr>
          <p:cNvPr id="3" name="Subtitle 2"/>
          <p:cNvSpPr>
            <a:spLocks noGrp="1"/>
          </p:cNvSpPr>
          <p:nvPr>
            <p:ph type="subTitle" idx="1"/>
          </p:nvPr>
        </p:nvSpPr>
        <p:spPr>
          <a:xfrm>
            <a:off x="928662" y="980728"/>
            <a:ext cx="7358114" cy="4658072"/>
          </a:xfrm>
        </p:spPr>
        <p:txBody>
          <a:bodyPr/>
          <a:lstStyle/>
          <a:p>
            <a:r>
              <a:rPr lang="en-US" sz="4800" b="1" dirty="0" smtClean="0">
                <a:solidFill>
                  <a:srgbClr val="0070C0"/>
                </a:solidFill>
              </a:rPr>
              <a:t>The BIG </a:t>
            </a:r>
            <a:r>
              <a:rPr lang="en-US" sz="7200" b="1" dirty="0" smtClean="0">
                <a:solidFill>
                  <a:srgbClr val="0070C0"/>
                </a:solidFill>
              </a:rPr>
              <a:t>C –</a:t>
            </a:r>
          </a:p>
          <a:p>
            <a:r>
              <a:rPr lang="en-US" sz="4800" b="1" dirty="0" smtClean="0">
                <a:solidFill>
                  <a:srgbClr val="0070C0"/>
                </a:solidFill>
              </a:rPr>
              <a:t>How Does It Affect Us </a:t>
            </a:r>
          </a:p>
          <a:p>
            <a:endParaRPr lang="en-US" sz="2000" dirty="0" smtClean="0"/>
          </a:p>
          <a:p>
            <a:r>
              <a:rPr lang="en-US" sz="2000" dirty="0" smtClean="0"/>
              <a:t>By: </a:t>
            </a:r>
            <a:r>
              <a:rPr lang="en-US" sz="2000" dirty="0" err="1" smtClean="0"/>
              <a:t>Sudhaharan</a:t>
            </a:r>
            <a:r>
              <a:rPr lang="en-US" sz="2000" dirty="0" smtClean="0"/>
              <a:t> Nair</a:t>
            </a:r>
          </a:p>
          <a:p>
            <a:r>
              <a:rPr lang="en-US" sz="2000" dirty="0" smtClean="0"/>
              <a:t>General Manager</a:t>
            </a:r>
          </a:p>
          <a:p>
            <a:r>
              <a:rPr lang="en-US" sz="2000" dirty="0" smtClean="0"/>
              <a:t>National Cancer Society Malaysia</a:t>
            </a:r>
            <a:endParaRPr lang="en-MY" sz="2000" dirty="0"/>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319" y="3717032"/>
            <a:ext cx="3023939" cy="19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Won’t Have Cancer Coz’…</a:t>
            </a:r>
            <a:endParaRPr lang="en-MY" dirty="0"/>
          </a:p>
        </p:txBody>
      </p:sp>
      <p:sp>
        <p:nvSpPr>
          <p:cNvPr id="3" name="Content Placeholder 2"/>
          <p:cNvSpPr>
            <a:spLocks noGrp="1"/>
          </p:cNvSpPr>
          <p:nvPr>
            <p:ph idx="1"/>
          </p:nvPr>
        </p:nvSpPr>
        <p:spPr>
          <a:xfrm>
            <a:off x="214282" y="3886217"/>
            <a:ext cx="3114668" cy="400039"/>
          </a:xfrm>
          <a:solidFill>
            <a:srgbClr val="FFFF00"/>
          </a:solidFill>
        </p:spPr>
        <p:txBody>
          <a:bodyPr/>
          <a:lstStyle/>
          <a:p>
            <a:pPr algn="ctr">
              <a:buNone/>
            </a:pPr>
            <a:r>
              <a:rPr lang="en-US" sz="1800" kern="1200" dirty="0" smtClean="0"/>
              <a:t>Cancer won’t happen to me !</a:t>
            </a:r>
          </a:p>
        </p:txBody>
      </p:sp>
      <p:grpSp>
        <p:nvGrpSpPr>
          <p:cNvPr id="7" name="Group 10"/>
          <p:cNvGrpSpPr/>
          <p:nvPr/>
        </p:nvGrpSpPr>
        <p:grpSpPr>
          <a:xfrm>
            <a:off x="571472" y="4774180"/>
            <a:ext cx="1714512" cy="1655216"/>
            <a:chOff x="1214414" y="4643446"/>
            <a:chExt cx="1714512" cy="1655216"/>
          </a:xfrm>
        </p:grpSpPr>
        <p:sp>
          <p:nvSpPr>
            <p:cNvPr id="6" name="Rectangle 5"/>
            <p:cNvSpPr/>
            <p:nvPr/>
          </p:nvSpPr>
          <p:spPr>
            <a:xfrm>
              <a:off x="1214414" y="5929330"/>
              <a:ext cx="1714512" cy="369332"/>
            </a:xfrm>
            <a:prstGeom prst="rect">
              <a:avLst/>
            </a:prstGeom>
            <a:solidFill>
              <a:srgbClr val="FFFF00"/>
            </a:solidFill>
          </p:spPr>
          <p:txBody>
            <a:bodyPr wrap="square">
              <a:spAutoFit/>
            </a:bodyPr>
            <a:lstStyle/>
            <a:p>
              <a:pPr algn="ctr"/>
              <a:r>
                <a:rPr lang="en-US" dirty="0" smtClean="0"/>
                <a:t>I’m too young</a:t>
              </a:r>
            </a:p>
          </p:txBody>
        </p:sp>
        <p:pic>
          <p:nvPicPr>
            <p:cNvPr id="1026" name="Picture 2"/>
            <p:cNvPicPr>
              <a:picLocks noChangeAspect="1" noChangeArrowheads="1"/>
            </p:cNvPicPr>
            <p:nvPr/>
          </p:nvPicPr>
          <p:blipFill>
            <a:blip r:embed="rId2" cstate="print"/>
            <a:srcRect/>
            <a:stretch>
              <a:fillRect/>
            </a:stretch>
          </p:blipFill>
          <p:spPr bwMode="auto">
            <a:xfrm>
              <a:off x="1214414" y="4643446"/>
              <a:ext cx="1714499" cy="1285874"/>
            </a:xfrm>
            <a:prstGeom prst="rect">
              <a:avLst/>
            </a:prstGeom>
            <a:noFill/>
            <a:ln w="9525">
              <a:noFill/>
              <a:miter lim="800000"/>
              <a:headEnd/>
              <a:tailEnd/>
            </a:ln>
          </p:spPr>
        </p:pic>
      </p:grpSp>
      <p:pic>
        <p:nvPicPr>
          <p:cNvPr id="1028" name="Picture 4"/>
          <p:cNvPicPr>
            <a:picLocks noChangeAspect="1" noChangeArrowheads="1"/>
          </p:cNvPicPr>
          <p:nvPr/>
        </p:nvPicPr>
        <p:blipFill>
          <a:blip r:embed="rId3" cstate="print"/>
          <a:srcRect/>
          <a:stretch>
            <a:fillRect/>
          </a:stretch>
        </p:blipFill>
        <p:spPr bwMode="auto">
          <a:xfrm>
            <a:off x="214282" y="1285861"/>
            <a:ext cx="2172487" cy="3000396"/>
          </a:xfrm>
          <a:prstGeom prst="rect">
            <a:avLst/>
          </a:prstGeom>
          <a:noFill/>
          <a:ln w="9525">
            <a:noFill/>
            <a:miter lim="800000"/>
            <a:headEnd/>
            <a:tailEnd/>
          </a:ln>
        </p:spPr>
      </p:pic>
      <p:grpSp>
        <p:nvGrpSpPr>
          <p:cNvPr id="8" name="Group 13"/>
          <p:cNvGrpSpPr/>
          <p:nvPr/>
        </p:nvGrpSpPr>
        <p:grpSpPr>
          <a:xfrm>
            <a:off x="2643174" y="1643050"/>
            <a:ext cx="3429024" cy="3929090"/>
            <a:chOff x="2714612" y="1428736"/>
            <a:chExt cx="3429024" cy="3929090"/>
          </a:xfrm>
        </p:grpSpPr>
        <p:pic>
          <p:nvPicPr>
            <p:cNvPr id="1029" name="Picture 5"/>
            <p:cNvPicPr>
              <a:picLocks noChangeAspect="1" noChangeArrowheads="1"/>
            </p:cNvPicPr>
            <p:nvPr/>
          </p:nvPicPr>
          <p:blipFill>
            <a:blip r:embed="rId4" cstate="print"/>
            <a:srcRect/>
            <a:stretch>
              <a:fillRect/>
            </a:stretch>
          </p:blipFill>
          <p:spPr bwMode="auto">
            <a:xfrm>
              <a:off x="2714612" y="1428736"/>
              <a:ext cx="3382434" cy="3929090"/>
            </a:xfrm>
            <a:prstGeom prst="rect">
              <a:avLst/>
            </a:prstGeom>
            <a:noFill/>
            <a:ln w="9525">
              <a:noFill/>
              <a:miter lim="800000"/>
              <a:headEnd/>
              <a:tailEnd/>
            </a:ln>
          </p:spPr>
        </p:pic>
        <p:sp>
          <p:nvSpPr>
            <p:cNvPr id="5" name="Rectangle 4"/>
            <p:cNvSpPr/>
            <p:nvPr/>
          </p:nvSpPr>
          <p:spPr>
            <a:xfrm>
              <a:off x="2714612" y="4988494"/>
              <a:ext cx="3429024" cy="369332"/>
            </a:xfrm>
            <a:prstGeom prst="rect">
              <a:avLst/>
            </a:prstGeom>
            <a:solidFill>
              <a:srgbClr val="FFFF00"/>
            </a:solidFill>
          </p:spPr>
          <p:txBody>
            <a:bodyPr wrap="square">
              <a:spAutoFit/>
            </a:bodyPr>
            <a:lstStyle/>
            <a:p>
              <a:pPr algn="ctr"/>
              <a:r>
                <a:rPr lang="en-US" dirty="0" smtClean="0"/>
                <a:t>No one in my family has cancer</a:t>
              </a:r>
            </a:p>
          </p:txBody>
        </p:sp>
      </p:grpSp>
      <p:pic>
        <p:nvPicPr>
          <p:cNvPr id="1030" name="Picture 6"/>
          <p:cNvPicPr>
            <a:picLocks noChangeAspect="1" noChangeArrowheads="1"/>
          </p:cNvPicPr>
          <p:nvPr/>
        </p:nvPicPr>
        <p:blipFill>
          <a:blip r:embed="rId5" cstate="print"/>
          <a:srcRect/>
          <a:stretch>
            <a:fillRect/>
          </a:stretch>
        </p:blipFill>
        <p:spPr bwMode="auto">
          <a:xfrm>
            <a:off x="6143636" y="3291488"/>
            <a:ext cx="2895603" cy="3062546"/>
          </a:xfrm>
          <a:prstGeom prst="rect">
            <a:avLst/>
          </a:prstGeom>
          <a:noFill/>
          <a:ln w="9525">
            <a:noFill/>
            <a:miter lim="800000"/>
            <a:headEnd/>
            <a:tailEnd/>
          </a:ln>
        </p:spPr>
      </p:pic>
      <p:sp>
        <p:nvSpPr>
          <p:cNvPr id="4" name="Rectangle 3"/>
          <p:cNvSpPr/>
          <p:nvPr/>
        </p:nvSpPr>
        <p:spPr>
          <a:xfrm>
            <a:off x="4286248" y="5863256"/>
            <a:ext cx="4857752" cy="923330"/>
          </a:xfrm>
          <a:prstGeom prst="rect">
            <a:avLst/>
          </a:prstGeom>
          <a:solidFill>
            <a:srgbClr val="FFFF00"/>
          </a:solidFill>
        </p:spPr>
        <p:txBody>
          <a:bodyPr wrap="square">
            <a:spAutoFit/>
          </a:bodyPr>
          <a:lstStyle/>
          <a:p>
            <a:r>
              <a:rPr lang="en-US" dirty="0" smtClean="0"/>
              <a:t>I have a healthy lifestyle</a:t>
            </a:r>
          </a:p>
          <a:p>
            <a:pPr lvl="1"/>
            <a:r>
              <a:rPr lang="en-US" dirty="0" smtClean="0"/>
              <a:t>I don’t drink alcohol….. I don’t smoke</a:t>
            </a:r>
          </a:p>
          <a:p>
            <a:pPr lvl="1"/>
            <a:r>
              <a:rPr lang="en-US" dirty="0" smtClean="0"/>
              <a:t>I eat healthy food….. I exercise regularly</a:t>
            </a:r>
          </a:p>
        </p:txBody>
      </p:sp>
      <p:sp>
        <p:nvSpPr>
          <p:cNvPr id="13" name="Title 1"/>
          <p:cNvSpPr txBox="1">
            <a:spLocks/>
          </p:cNvSpPr>
          <p:nvPr/>
        </p:nvSpPr>
        <p:spPr bwMode="auto">
          <a:xfrm>
            <a:off x="1142976" y="1643050"/>
            <a:ext cx="6143668" cy="4000528"/>
          </a:xfrm>
          <a:prstGeom prst="rect">
            <a:avLst/>
          </a:prstGeom>
          <a:solidFill>
            <a:srgbClr val="FF00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FFFF00"/>
                </a:solidFill>
                <a:effectLst/>
                <a:uLnTx/>
                <a:uFillTx/>
                <a:latin typeface="+mj-lt"/>
                <a:ea typeface="+mj-ea"/>
                <a:cs typeface="+mj-cs"/>
              </a:rPr>
              <a:t>LAME REASONS !!!</a:t>
            </a:r>
            <a:endParaRPr kumimoji="0" lang="en-MY" sz="3200" b="0" i="0" u="none" strike="noStrike" kern="0" cap="none" spc="0" normalizeH="0" baseline="0" noProof="0" dirty="0">
              <a:ln>
                <a:noFill/>
              </a:ln>
              <a:solidFill>
                <a:srgbClr val="FFFF00"/>
              </a:solidFill>
              <a:effectLst/>
              <a:uLnTx/>
              <a:uFillTx/>
              <a:latin typeface="+mj-lt"/>
              <a:ea typeface="+mj-ea"/>
              <a:cs typeface="+mj-cs"/>
            </a:endParaRP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328" y="377343"/>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425742" y="116633"/>
            <a:ext cx="1842727" cy="18002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Reality Check</a:t>
            </a:r>
            <a:endParaRPr lang="en-MY" dirty="0"/>
          </a:p>
        </p:txBody>
      </p:sp>
      <p:sp>
        <p:nvSpPr>
          <p:cNvPr id="3" name="Content Placeholder 2"/>
          <p:cNvSpPr>
            <a:spLocks noGrp="1"/>
          </p:cNvSpPr>
          <p:nvPr>
            <p:ph idx="1"/>
          </p:nvPr>
        </p:nvSpPr>
        <p:spPr>
          <a:xfrm>
            <a:off x="457200" y="1600201"/>
            <a:ext cx="7472386" cy="4925143"/>
          </a:xfrm>
        </p:spPr>
        <p:txBody>
          <a:bodyPr>
            <a:normAutofit lnSpcReduction="10000"/>
          </a:bodyPr>
          <a:lstStyle/>
          <a:p>
            <a:r>
              <a:rPr lang="en-US" dirty="0" smtClean="0"/>
              <a:t> </a:t>
            </a:r>
            <a:r>
              <a:rPr lang="en-US" sz="2000" dirty="0" smtClean="0">
                <a:solidFill>
                  <a:srgbClr val="FF0000"/>
                </a:solidFill>
              </a:rPr>
              <a:t>1</a:t>
            </a:r>
            <a:r>
              <a:rPr lang="en-US" sz="2000" dirty="0" smtClean="0"/>
              <a:t> in </a:t>
            </a:r>
            <a:r>
              <a:rPr lang="en-US" sz="2000" dirty="0" smtClean="0">
                <a:solidFill>
                  <a:srgbClr val="FF0000"/>
                </a:solidFill>
              </a:rPr>
              <a:t>4</a:t>
            </a:r>
            <a:r>
              <a:rPr lang="en-US" sz="2000" dirty="0" smtClean="0"/>
              <a:t> Malaysians have a lifetime risk of developing cancer</a:t>
            </a:r>
          </a:p>
          <a:p>
            <a:r>
              <a:rPr lang="en-US" sz="2000" dirty="0" smtClean="0"/>
              <a:t> Cancer happens at any </a:t>
            </a:r>
            <a:r>
              <a:rPr lang="en-US" sz="2000" dirty="0" smtClean="0">
                <a:solidFill>
                  <a:srgbClr val="FF0000"/>
                </a:solidFill>
              </a:rPr>
              <a:t>age</a:t>
            </a:r>
            <a:r>
              <a:rPr lang="en-US" sz="2000" dirty="0" smtClean="0"/>
              <a:t>, </a:t>
            </a:r>
            <a:r>
              <a:rPr lang="en-US" sz="2000" dirty="0" smtClean="0">
                <a:solidFill>
                  <a:srgbClr val="FF0000"/>
                </a:solidFill>
              </a:rPr>
              <a:t>sex</a:t>
            </a:r>
            <a:r>
              <a:rPr lang="en-US" sz="2000" dirty="0" smtClean="0"/>
              <a:t> or </a:t>
            </a:r>
            <a:r>
              <a:rPr lang="en-US" sz="2000" dirty="0" smtClean="0">
                <a:solidFill>
                  <a:srgbClr val="FF0000"/>
                </a:solidFill>
              </a:rPr>
              <a:t>race</a:t>
            </a:r>
          </a:p>
          <a:p>
            <a:pPr marL="0" indent="0">
              <a:buNone/>
            </a:pPr>
            <a:r>
              <a:rPr lang="en-US" sz="2000" dirty="0" smtClean="0"/>
              <a:t>World Statistics:</a:t>
            </a:r>
          </a:p>
          <a:p>
            <a:r>
              <a:rPr lang="en-US" sz="2000" dirty="0" smtClean="0">
                <a:solidFill>
                  <a:srgbClr val="FF0000"/>
                </a:solidFill>
              </a:rPr>
              <a:t>12.7M </a:t>
            </a:r>
            <a:r>
              <a:rPr lang="en-US" sz="2000" dirty="0" smtClean="0"/>
              <a:t>new cancer cases &amp; </a:t>
            </a:r>
            <a:r>
              <a:rPr lang="en-US" sz="2000" dirty="0" smtClean="0">
                <a:solidFill>
                  <a:srgbClr val="FF0000"/>
                </a:solidFill>
              </a:rPr>
              <a:t>7.6M </a:t>
            </a:r>
            <a:r>
              <a:rPr lang="en-US" sz="2000" dirty="0" smtClean="0"/>
              <a:t>cancer deaths reported annually – </a:t>
            </a:r>
            <a:r>
              <a:rPr lang="en-US" sz="2000" dirty="0" err="1" smtClean="0"/>
              <a:t>Globocan</a:t>
            </a:r>
            <a:r>
              <a:rPr lang="en-US" sz="2000" dirty="0" smtClean="0"/>
              <a:t> 2008</a:t>
            </a:r>
          </a:p>
          <a:p>
            <a:r>
              <a:rPr lang="en-US" sz="2000" dirty="0" smtClean="0"/>
              <a:t>2030- </a:t>
            </a:r>
            <a:r>
              <a:rPr lang="en-US" sz="2000" dirty="0" smtClean="0">
                <a:solidFill>
                  <a:srgbClr val="FF0000"/>
                </a:solidFill>
              </a:rPr>
              <a:t>21.4M</a:t>
            </a:r>
            <a:r>
              <a:rPr lang="en-US" sz="2000" dirty="0" smtClean="0"/>
              <a:t> new cancer cases &amp; </a:t>
            </a:r>
            <a:r>
              <a:rPr lang="en-US" sz="2000" dirty="0" smtClean="0">
                <a:solidFill>
                  <a:srgbClr val="FF0000"/>
                </a:solidFill>
              </a:rPr>
              <a:t>13.15M</a:t>
            </a:r>
            <a:r>
              <a:rPr lang="en-US" sz="2000" dirty="0" smtClean="0"/>
              <a:t> cancer deaths              </a:t>
            </a:r>
          </a:p>
          <a:p>
            <a:r>
              <a:rPr lang="en-US" sz="2000" dirty="0" smtClean="0"/>
              <a:t>2050-27M new cancer cases &amp; 17.5M cancer deaths </a:t>
            </a:r>
          </a:p>
          <a:p>
            <a:pPr marL="0" indent="0">
              <a:buNone/>
            </a:pPr>
            <a:r>
              <a:rPr lang="en-US" sz="2000" dirty="0" smtClean="0"/>
              <a:t>Malaysian Statistics:</a:t>
            </a:r>
          </a:p>
          <a:p>
            <a:r>
              <a:rPr lang="en-US" sz="2000" dirty="0" smtClean="0"/>
              <a:t>NCR Malaysia 2008-</a:t>
            </a:r>
            <a:r>
              <a:rPr lang="en-US" sz="2000" dirty="0" smtClean="0">
                <a:solidFill>
                  <a:srgbClr val="FF0000"/>
                </a:solidFill>
              </a:rPr>
              <a:t>35,000</a:t>
            </a:r>
            <a:r>
              <a:rPr lang="en-US" sz="2000" dirty="0" smtClean="0"/>
              <a:t> new cancer cases and </a:t>
            </a:r>
            <a:r>
              <a:rPr lang="en-US" sz="2000" dirty="0" smtClean="0">
                <a:solidFill>
                  <a:srgbClr val="FF0000"/>
                </a:solidFill>
              </a:rPr>
              <a:t>20,000</a:t>
            </a:r>
            <a:r>
              <a:rPr lang="en-US" sz="2000" dirty="0" smtClean="0"/>
              <a:t> cancer deaths annually</a:t>
            </a:r>
          </a:p>
          <a:p>
            <a:pPr lvl="0"/>
            <a:r>
              <a:rPr lang="en-MY" sz="2000" dirty="0"/>
              <a:t>Cancer related deaths had increased to </a:t>
            </a:r>
            <a:r>
              <a:rPr lang="en-MY" sz="2000" dirty="0">
                <a:solidFill>
                  <a:srgbClr val="FF0000"/>
                </a:solidFill>
              </a:rPr>
              <a:t>11.8%</a:t>
            </a:r>
            <a:r>
              <a:rPr lang="en-MY" sz="2000" dirty="0"/>
              <a:t> in 2010, compared to </a:t>
            </a:r>
            <a:r>
              <a:rPr lang="en-MY" sz="2000" dirty="0">
                <a:solidFill>
                  <a:srgbClr val="FF0000"/>
                </a:solidFill>
              </a:rPr>
              <a:t>7.3%</a:t>
            </a:r>
            <a:r>
              <a:rPr lang="en-MY" sz="2000" dirty="0"/>
              <a:t> in 1975. (Minister of Health, Malaysia</a:t>
            </a:r>
            <a:r>
              <a:rPr lang="en-MY" sz="2000" dirty="0" smtClean="0"/>
              <a:t>)</a:t>
            </a:r>
            <a:endParaRPr lang="en-US" sz="2000" dirty="0" smtClean="0"/>
          </a:p>
          <a:p>
            <a:r>
              <a:rPr lang="en-US" sz="2000" dirty="0"/>
              <a:t>Every </a:t>
            </a:r>
            <a:r>
              <a:rPr lang="en-US" sz="2000" dirty="0">
                <a:solidFill>
                  <a:srgbClr val="FF0000"/>
                </a:solidFill>
              </a:rPr>
              <a:t>12 </a:t>
            </a:r>
            <a:r>
              <a:rPr lang="en-US" sz="2000" dirty="0" err="1">
                <a:solidFill>
                  <a:srgbClr val="FF0000"/>
                </a:solidFill>
              </a:rPr>
              <a:t>mins</a:t>
            </a:r>
            <a:r>
              <a:rPr lang="en-US" sz="2000" dirty="0">
                <a:solidFill>
                  <a:srgbClr val="FF0000"/>
                </a:solidFill>
              </a:rPr>
              <a:t> </a:t>
            </a:r>
            <a:r>
              <a:rPr lang="en-US" sz="2000" dirty="0"/>
              <a:t>a person is diagnosed with cancer in Peninsular Malaysia</a:t>
            </a:r>
          </a:p>
          <a:p>
            <a:endParaRPr lang="en-US" sz="3200" dirty="0" smtClean="0"/>
          </a:p>
          <a:p>
            <a:endParaRPr lang="en-US"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04664"/>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5" y="248658"/>
            <a:ext cx="8627963" cy="939784"/>
          </a:xfrm>
        </p:spPr>
        <p:txBody>
          <a:bodyPr/>
          <a:lstStyle/>
          <a:p>
            <a:endParaRPr lang="en-MY" dirty="0"/>
          </a:p>
        </p:txBody>
      </p:sp>
      <p:graphicFrame>
        <p:nvGraphicFramePr>
          <p:cNvPr id="3" name="Content Placeholder 3"/>
          <p:cNvGraphicFramePr>
            <a:graphicFrameLocks/>
          </p:cNvGraphicFramePr>
          <p:nvPr>
            <p:extLst>
              <p:ext uri="{D42A27DB-BD31-4B8C-83A1-F6EECF244321}">
                <p14:modId xmlns:p14="http://schemas.microsoft.com/office/powerpoint/2010/main" val="2137462958"/>
              </p:ext>
            </p:extLst>
          </p:nvPr>
        </p:nvGraphicFramePr>
        <p:xfrm>
          <a:off x="827584" y="1340768"/>
          <a:ext cx="7715200" cy="540749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275" y="548680"/>
            <a:ext cx="5468937"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274042"/>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689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52" y="1397983"/>
            <a:ext cx="5588418" cy="533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49977" y="3988524"/>
            <a:ext cx="2952328" cy="2123658"/>
          </a:xfrm>
          <a:prstGeom prst="rect">
            <a:avLst/>
          </a:prstGeom>
        </p:spPr>
        <p:txBody>
          <a:bodyPr wrap="square">
            <a:spAutoFit/>
          </a:bodyPr>
          <a:lstStyle/>
          <a:p>
            <a:pPr lvl="0">
              <a:defRPr/>
            </a:pPr>
            <a:endParaRPr lang="en-US" sz="1600" b="1" dirty="0" smtClean="0">
              <a:solidFill>
                <a:prstClr val="black"/>
              </a:solidFill>
              <a:latin typeface="Georgia"/>
            </a:endParaRPr>
          </a:p>
          <a:p>
            <a:pPr lvl="0">
              <a:defRPr/>
            </a:pPr>
            <a:r>
              <a:rPr lang="en-US" b="1" dirty="0" smtClean="0">
                <a:solidFill>
                  <a:prstClr val="black"/>
                </a:solidFill>
                <a:latin typeface="Georgia"/>
              </a:rPr>
              <a:t>5 </a:t>
            </a:r>
            <a:r>
              <a:rPr lang="en-US" b="1" dirty="0">
                <a:solidFill>
                  <a:prstClr val="black"/>
                </a:solidFill>
                <a:latin typeface="Georgia"/>
              </a:rPr>
              <a:t>MOST COMMON CANCER IN WOMEN</a:t>
            </a:r>
          </a:p>
          <a:p>
            <a:pPr marL="285750" lvl="0" indent="-285750">
              <a:buClr>
                <a:srgbClr val="C00000"/>
              </a:buClr>
              <a:buFont typeface="Courier New" pitchFamily="49" charset="0"/>
              <a:buChar char="o"/>
              <a:defRPr/>
            </a:pPr>
            <a:r>
              <a:rPr lang="en-US" sz="1600" b="1" dirty="0" smtClean="0">
                <a:solidFill>
                  <a:prstClr val="black"/>
                </a:solidFill>
                <a:latin typeface="Georgia"/>
              </a:rPr>
              <a:t>Breast(26.5%)</a:t>
            </a:r>
            <a:endParaRPr lang="en-US" sz="1600" b="1" dirty="0">
              <a:solidFill>
                <a:prstClr val="black"/>
              </a:solidFill>
              <a:latin typeface="Georgia"/>
            </a:endParaRPr>
          </a:p>
          <a:p>
            <a:pPr marL="285750" lvl="0" indent="-285750">
              <a:buClr>
                <a:srgbClr val="C00000"/>
              </a:buClr>
              <a:buFont typeface="Courier New" pitchFamily="49" charset="0"/>
              <a:buChar char="o"/>
              <a:defRPr/>
            </a:pPr>
            <a:r>
              <a:rPr lang="en-US" sz="1600" b="1" dirty="0" smtClean="0">
                <a:solidFill>
                  <a:prstClr val="black"/>
                </a:solidFill>
                <a:latin typeface="Georgia"/>
              </a:rPr>
              <a:t>Cervical(12.6 </a:t>
            </a:r>
            <a:r>
              <a:rPr lang="en-US" sz="1600" b="1" dirty="0">
                <a:solidFill>
                  <a:prstClr val="black"/>
                </a:solidFill>
                <a:latin typeface="Georgia"/>
              </a:rPr>
              <a:t>%)</a:t>
            </a:r>
          </a:p>
          <a:p>
            <a:pPr marL="285750" lvl="0" indent="-285750">
              <a:buClr>
                <a:srgbClr val="C00000"/>
              </a:buClr>
              <a:buFont typeface="Courier New" pitchFamily="49" charset="0"/>
              <a:buChar char="o"/>
              <a:defRPr/>
            </a:pPr>
            <a:r>
              <a:rPr lang="en-US" sz="1600" b="1" dirty="0" smtClean="0">
                <a:solidFill>
                  <a:prstClr val="black"/>
                </a:solidFill>
                <a:latin typeface="Georgia"/>
              </a:rPr>
              <a:t>Colorectal (9.9%)</a:t>
            </a:r>
          </a:p>
          <a:p>
            <a:pPr marL="285750" lvl="0" indent="-285750">
              <a:buClr>
                <a:srgbClr val="C00000"/>
              </a:buClr>
              <a:buFont typeface="Courier New" pitchFamily="49" charset="0"/>
              <a:buChar char="o"/>
              <a:defRPr/>
            </a:pPr>
            <a:r>
              <a:rPr lang="en-US" sz="1600" b="1" dirty="0" smtClean="0">
                <a:solidFill>
                  <a:prstClr val="black"/>
                </a:solidFill>
                <a:latin typeface="Georgia"/>
              </a:rPr>
              <a:t>Lung(5.8%)</a:t>
            </a:r>
          </a:p>
          <a:p>
            <a:pPr marL="285750" lvl="0" indent="-285750">
              <a:buClr>
                <a:srgbClr val="C00000"/>
              </a:buClr>
              <a:buFont typeface="Courier New" pitchFamily="49" charset="0"/>
              <a:buChar char="o"/>
              <a:defRPr/>
            </a:pPr>
            <a:r>
              <a:rPr lang="en-US" sz="1600" b="1" dirty="0" smtClean="0">
                <a:solidFill>
                  <a:prstClr val="black"/>
                </a:solidFill>
                <a:latin typeface="Georgia"/>
              </a:rPr>
              <a:t>Ovarian (5.4%)</a:t>
            </a:r>
            <a:endParaRPr lang="en-US" sz="1600" b="1" dirty="0">
              <a:solidFill>
                <a:prstClr val="black"/>
              </a:solidFill>
              <a:latin typeface="Georgia"/>
            </a:endParaRPr>
          </a:p>
        </p:txBody>
      </p:sp>
      <p:sp>
        <p:nvSpPr>
          <p:cNvPr id="3" name="TextBox 2"/>
          <p:cNvSpPr txBox="1"/>
          <p:nvPr/>
        </p:nvSpPr>
        <p:spPr>
          <a:xfrm>
            <a:off x="6084168" y="1412776"/>
            <a:ext cx="2376264" cy="2400657"/>
          </a:xfrm>
          <a:prstGeom prst="rect">
            <a:avLst/>
          </a:prstGeom>
          <a:noFill/>
        </p:spPr>
        <p:txBody>
          <a:bodyPr wrap="square" rtlCol="0">
            <a:spAutoFit/>
          </a:bodyPr>
          <a:lstStyle/>
          <a:p>
            <a:r>
              <a:rPr lang="en-US" b="1" dirty="0" smtClean="0">
                <a:latin typeface="Georgia" pitchFamily="18" charset="0"/>
              </a:rPr>
              <a:t>5 MOST COMMON CANCER IN MEN</a:t>
            </a:r>
          </a:p>
          <a:p>
            <a:pPr marL="285750" indent="-285750">
              <a:buFont typeface="Courier New" pitchFamily="49" charset="0"/>
              <a:buChar char="o"/>
            </a:pPr>
            <a:r>
              <a:rPr lang="en-US" sz="1600" b="1" dirty="0" smtClean="0">
                <a:latin typeface="Georgia" pitchFamily="18" charset="0"/>
              </a:rPr>
              <a:t>Lung (17.5%)</a:t>
            </a:r>
          </a:p>
          <a:p>
            <a:pPr marL="285750" indent="-285750">
              <a:buFont typeface="Courier New" pitchFamily="49" charset="0"/>
              <a:buChar char="o"/>
            </a:pPr>
            <a:r>
              <a:rPr lang="en-US" sz="1600" b="1" dirty="0" smtClean="0">
                <a:latin typeface="Georgia" pitchFamily="18" charset="0"/>
              </a:rPr>
              <a:t>Colorectal(13.1%)</a:t>
            </a:r>
          </a:p>
          <a:p>
            <a:pPr marL="285750" indent="-285750">
              <a:buFont typeface="Courier New" pitchFamily="49" charset="0"/>
              <a:buChar char="o"/>
            </a:pPr>
            <a:r>
              <a:rPr lang="en-US" sz="1600" b="1" dirty="0" smtClean="0">
                <a:latin typeface="Georgia" pitchFamily="18" charset="0"/>
              </a:rPr>
              <a:t>Nasopharyngeal (9.6%)</a:t>
            </a:r>
          </a:p>
          <a:p>
            <a:pPr marL="285750" indent="-285750">
              <a:buFont typeface="Courier New" pitchFamily="49" charset="0"/>
              <a:buChar char="o"/>
            </a:pPr>
            <a:r>
              <a:rPr lang="en-US" sz="1600" b="1" dirty="0" smtClean="0">
                <a:latin typeface="Georgia" pitchFamily="18" charset="0"/>
              </a:rPr>
              <a:t>Stomach(7.0%)</a:t>
            </a:r>
          </a:p>
          <a:p>
            <a:pPr marL="285750" indent="-285750">
              <a:buFont typeface="Courier New" pitchFamily="49" charset="0"/>
              <a:buChar char="o"/>
            </a:pPr>
            <a:r>
              <a:rPr lang="en-US" sz="1600" b="1" dirty="0" smtClean="0">
                <a:latin typeface="Georgia" pitchFamily="18" charset="0"/>
              </a:rPr>
              <a:t>Liver(5.9%)</a:t>
            </a:r>
          </a:p>
          <a:p>
            <a:pPr marL="285750" indent="-285750">
              <a:buFont typeface="Courier New" pitchFamily="49" charset="0"/>
              <a:buChar char="o"/>
            </a:pPr>
            <a:endParaRPr lang="en-MY" dirty="0"/>
          </a:p>
        </p:txBody>
      </p:sp>
      <p:sp>
        <p:nvSpPr>
          <p:cNvPr id="4" name="Rectangle 3"/>
          <p:cNvSpPr/>
          <p:nvPr/>
        </p:nvSpPr>
        <p:spPr>
          <a:xfrm>
            <a:off x="1447172" y="260648"/>
            <a:ext cx="5069044" cy="461665"/>
          </a:xfrm>
          <a:prstGeom prst="rect">
            <a:avLst/>
          </a:prstGeom>
        </p:spPr>
        <p:txBody>
          <a:bodyPr wrap="square">
            <a:spAutoFit/>
          </a:bodyPr>
          <a:lstStyle/>
          <a:p>
            <a:pPr lvl="0"/>
            <a:r>
              <a:rPr lang="en-MY" sz="2400" b="1" dirty="0">
                <a:solidFill>
                  <a:prstClr val="black"/>
                </a:solidFill>
                <a:latin typeface="Calibri"/>
              </a:rPr>
              <a:t>CANCER INCIDENCE IN MALAYSIA 2008</a:t>
            </a:r>
            <a:endParaRPr lang="en-MY" sz="2400" dirty="0">
              <a:solidFill>
                <a:prstClr val="black"/>
              </a:solidFill>
              <a:latin typeface="Calibri"/>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433327"/>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235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85720" y="214290"/>
            <a:ext cx="8643998" cy="3287603"/>
          </a:xfrm>
          <a:prstGeom prst="rect">
            <a:avLst/>
          </a:prstGeom>
          <a:noFill/>
          <a:ln w="9525">
            <a:noFill/>
            <a:miter lim="800000"/>
            <a:headEnd/>
            <a:tailEnd/>
          </a:ln>
        </p:spPr>
      </p:pic>
      <p:sp>
        <p:nvSpPr>
          <p:cNvPr id="4" name="Oval 3"/>
          <p:cNvSpPr/>
          <p:nvPr/>
        </p:nvSpPr>
        <p:spPr>
          <a:xfrm>
            <a:off x="5214942" y="1857364"/>
            <a:ext cx="2071702"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051" name="Picture 3"/>
          <p:cNvPicPr>
            <a:picLocks noChangeAspect="1" noChangeArrowheads="1"/>
          </p:cNvPicPr>
          <p:nvPr/>
        </p:nvPicPr>
        <p:blipFill>
          <a:blip r:embed="rId4" cstate="print"/>
          <a:srcRect/>
          <a:stretch>
            <a:fillRect/>
          </a:stretch>
        </p:blipFill>
        <p:spPr bwMode="auto">
          <a:xfrm>
            <a:off x="0" y="3500438"/>
            <a:ext cx="4772025" cy="265747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4743450" y="3643314"/>
            <a:ext cx="4400550"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sz="6200" dirty="0">
                <a:solidFill>
                  <a:srgbClr val="000099"/>
                </a:solidFill>
              </a:rPr>
              <a:t>Cancer Risk Factors</a:t>
            </a:r>
            <a:r>
              <a:rPr lang="en-US" altLang="en-US" sz="4400" dirty="0">
                <a:solidFill>
                  <a:srgbClr val="FFFFFF"/>
                </a:solidFill>
              </a:rPr>
              <a:t/>
            </a:r>
            <a:br>
              <a:rPr lang="en-US" altLang="en-US" sz="4400" dirty="0">
                <a:solidFill>
                  <a:srgbClr val="FFFFFF"/>
                </a:solidFill>
              </a:rPr>
            </a:br>
            <a:endParaRPr lang="en-MY" dirty="0"/>
          </a:p>
        </p:txBody>
      </p:sp>
      <p:pic>
        <p:nvPicPr>
          <p:cNvPr id="4" name="Picture 2" descr="C:\Users\saun\Desktop\NUTRITION SLIDES\chart-riskfactors.gif"/>
          <p:cNvPicPr>
            <a:picLocks noChangeAspect="1" noChangeArrowheads="1"/>
          </p:cNvPicPr>
          <p:nvPr/>
        </p:nvPicPr>
        <p:blipFill>
          <a:blip r:embed="rId3">
            <a:extLst>
              <a:ext uri="{28A0092B-C50C-407E-A947-70E740481C1C}">
                <a14:useLocalDpi xmlns:a14="http://schemas.microsoft.com/office/drawing/2010/main" val="0"/>
              </a:ext>
            </a:extLst>
          </a:blip>
          <a:srcRect t="13333" r="44962"/>
          <a:stretch>
            <a:fillRect/>
          </a:stretch>
        </p:blipFill>
        <p:spPr bwMode="auto">
          <a:xfrm>
            <a:off x="0" y="1052736"/>
            <a:ext cx="52959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saun\Desktop\NUTRITION SLIDES\chart-riskfactors.gif"/>
          <p:cNvPicPr>
            <a:picLocks noChangeAspect="1" noChangeArrowheads="1"/>
          </p:cNvPicPr>
          <p:nvPr/>
        </p:nvPicPr>
        <p:blipFill>
          <a:blip r:embed="rId3">
            <a:extLst>
              <a:ext uri="{28A0092B-C50C-407E-A947-70E740481C1C}">
                <a14:useLocalDpi xmlns:a14="http://schemas.microsoft.com/office/drawing/2010/main" val="0"/>
              </a:ext>
            </a:extLst>
          </a:blip>
          <a:srcRect l="55878" t="13333" b="17778"/>
          <a:stretch>
            <a:fillRect/>
          </a:stretch>
        </p:blipFill>
        <p:spPr bwMode="auto">
          <a:xfrm>
            <a:off x="4932040" y="1161566"/>
            <a:ext cx="36576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102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931863"/>
            <a:ext cx="8202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Rectangle 2"/>
          <p:cNvSpPr/>
          <p:nvPr/>
        </p:nvSpPr>
        <p:spPr>
          <a:xfrm>
            <a:off x="588295" y="5445224"/>
            <a:ext cx="8424936" cy="830997"/>
          </a:xfrm>
          <a:prstGeom prst="rect">
            <a:avLst/>
          </a:prstGeom>
        </p:spPr>
        <p:txBody>
          <a:bodyPr wrap="square">
            <a:spAutoFit/>
          </a:bodyPr>
          <a:lstStyle/>
          <a:p>
            <a:pPr marL="376238" lvl="0" indent="-376238" defTabSz="504825" fontAlgn="base">
              <a:spcBef>
                <a:spcPts val="1113"/>
              </a:spcBef>
              <a:spcAft>
                <a:spcPct val="0"/>
              </a:spcAft>
              <a:buClr>
                <a:srgbClr val="00007D"/>
              </a:buClr>
              <a:buSzPct val="75000"/>
              <a:tabLst>
                <a:tab pos="501650" algn="l"/>
                <a:tab pos="1009650" algn="l"/>
                <a:tab pos="1517650" algn="l"/>
                <a:tab pos="2025650" algn="l"/>
                <a:tab pos="2533650" algn="l"/>
                <a:tab pos="3041650" algn="l"/>
                <a:tab pos="3549650" algn="l"/>
                <a:tab pos="4057650" algn="l"/>
                <a:tab pos="4565650" algn="l"/>
                <a:tab pos="5073650" algn="l"/>
                <a:tab pos="5581650" algn="l"/>
                <a:tab pos="6089650" algn="l"/>
                <a:tab pos="6597650" algn="l"/>
                <a:tab pos="7105650" algn="l"/>
                <a:tab pos="7613650" algn="l"/>
                <a:tab pos="8121650" algn="l"/>
                <a:tab pos="8629650" algn="l"/>
                <a:tab pos="9137650" algn="l"/>
                <a:tab pos="9645650" algn="l"/>
                <a:tab pos="10153650" algn="l"/>
              </a:tabLst>
            </a:pPr>
            <a:r>
              <a:rPr lang="en-GB" altLang="en-US" sz="4800" b="1" kern="0" dirty="0">
                <a:solidFill>
                  <a:srgbClr val="FF0000"/>
                </a:solidFill>
                <a:latin typeface="Bradley Hand ITC" pitchFamily="66" charset="0"/>
                <a:cs typeface="Lucida Sans Unicode"/>
              </a:rPr>
              <a:t>Not just a pain in the butt……</a:t>
            </a:r>
          </a:p>
        </p:txBody>
      </p:sp>
      <p:pic>
        <p:nvPicPr>
          <p:cNvPr id="4" name="Picture 4" descr="NCSM Logo with tag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610" y="113298"/>
            <a:ext cx="1272879" cy="8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0554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4308"/>
            <a:ext cx="7272808" cy="1730217"/>
          </a:xfrm>
        </p:spPr>
        <p:txBody>
          <a:bodyPr/>
          <a:lstStyle/>
          <a:p>
            <a:r>
              <a:rPr lang="en-US" altLang="en-US" sz="4000" dirty="0" smtClean="0">
                <a:solidFill>
                  <a:schemeClr val="bg1"/>
                </a:solidFill>
              </a:rPr>
              <a:t>What’s so bad about smoking?</a:t>
            </a:r>
            <a:endParaRPr lang="en-MY" sz="4000" dirty="0"/>
          </a:p>
        </p:txBody>
      </p:sp>
      <p:sp>
        <p:nvSpPr>
          <p:cNvPr id="3" name="Rectangle 2"/>
          <p:cNvSpPr/>
          <p:nvPr/>
        </p:nvSpPr>
        <p:spPr>
          <a:xfrm>
            <a:off x="179512" y="1700808"/>
            <a:ext cx="8604448" cy="4431983"/>
          </a:xfrm>
          <a:prstGeom prst="rect">
            <a:avLst/>
          </a:prstGeom>
        </p:spPr>
        <p:txBody>
          <a:bodyPr wrap="square">
            <a:spAutoFit/>
          </a:bodyPr>
          <a:lstStyle/>
          <a:p>
            <a:r>
              <a:rPr lang="en-US" altLang="en-US" dirty="0">
                <a:solidFill>
                  <a:schemeClr val="bg1"/>
                </a:solidFill>
              </a:rPr>
              <a:t>It </a:t>
            </a:r>
            <a:r>
              <a:rPr lang="en-US" altLang="en-US" sz="4000" dirty="0">
                <a:solidFill>
                  <a:srgbClr val="FF3300"/>
                </a:solidFill>
              </a:rPr>
              <a:t>KILLS</a:t>
            </a:r>
            <a:r>
              <a:rPr lang="en-US" altLang="en-US" dirty="0"/>
              <a:t> - </a:t>
            </a:r>
            <a:r>
              <a:rPr lang="en-US" altLang="en-US" dirty="0">
                <a:solidFill>
                  <a:schemeClr val="bg1"/>
                </a:solidFill>
              </a:rPr>
              <a:t>Biggest preventable cause of death worldwide</a:t>
            </a:r>
          </a:p>
          <a:p>
            <a:endParaRPr lang="en-US" altLang="en-US" sz="1300" dirty="0"/>
          </a:p>
          <a:p>
            <a:r>
              <a:rPr lang="en-US" altLang="en-US" dirty="0">
                <a:solidFill>
                  <a:schemeClr val="bg1"/>
                </a:solidFill>
              </a:rPr>
              <a:t>It is the only </a:t>
            </a:r>
            <a:r>
              <a:rPr lang="en-US" altLang="en-US" sz="4000" b="1" dirty="0">
                <a:solidFill>
                  <a:srgbClr val="CC00CC"/>
                </a:solidFill>
              </a:rPr>
              <a:t>LEGAL</a:t>
            </a:r>
            <a:r>
              <a:rPr lang="en-US" altLang="en-US" dirty="0"/>
              <a:t> </a:t>
            </a:r>
            <a:r>
              <a:rPr lang="en-US" altLang="en-US" dirty="0">
                <a:solidFill>
                  <a:schemeClr val="bg1"/>
                </a:solidFill>
              </a:rPr>
              <a:t>product that </a:t>
            </a:r>
            <a:r>
              <a:rPr lang="en-US" altLang="en-US" b="1" dirty="0">
                <a:solidFill>
                  <a:srgbClr val="FF0000"/>
                </a:solidFill>
              </a:rPr>
              <a:t>kills</a:t>
            </a:r>
            <a:r>
              <a:rPr lang="en-US" altLang="en-US" dirty="0">
                <a:solidFill>
                  <a:schemeClr val="bg1"/>
                </a:solidFill>
              </a:rPr>
              <a:t> people when </a:t>
            </a:r>
            <a:r>
              <a:rPr lang="en-US" altLang="en-US" sz="4400" b="1" i="1" dirty="0">
                <a:solidFill>
                  <a:srgbClr val="66FF33"/>
                </a:solidFill>
              </a:rPr>
              <a:t>used as intended</a:t>
            </a:r>
            <a:r>
              <a:rPr lang="en-US" altLang="en-US" sz="4000" b="1" i="1" dirty="0">
                <a:solidFill>
                  <a:srgbClr val="66FF33"/>
                </a:solidFill>
              </a:rPr>
              <a:t>!</a:t>
            </a:r>
          </a:p>
          <a:p>
            <a:endParaRPr lang="en-US" altLang="en-US" sz="1600" i="1" dirty="0">
              <a:solidFill>
                <a:srgbClr val="66FF33"/>
              </a:solidFill>
            </a:endParaRPr>
          </a:p>
          <a:p>
            <a:r>
              <a:rPr lang="en-US" altLang="en-US" sz="4000" b="1" dirty="0">
                <a:solidFill>
                  <a:srgbClr val="0066FF"/>
                </a:solidFill>
              </a:rPr>
              <a:t>50%</a:t>
            </a:r>
            <a:r>
              <a:rPr lang="en-US" altLang="en-US" dirty="0"/>
              <a:t> </a:t>
            </a:r>
            <a:r>
              <a:rPr lang="en-US" altLang="en-US" dirty="0">
                <a:solidFill>
                  <a:schemeClr val="bg1"/>
                </a:solidFill>
              </a:rPr>
              <a:t>of all teenagers who smoke will eventually be </a:t>
            </a:r>
            <a:r>
              <a:rPr lang="en-US" altLang="en-US" sz="4000" b="1" i="1" dirty="0">
                <a:solidFill>
                  <a:srgbClr val="0066FF"/>
                </a:solidFill>
              </a:rPr>
              <a:t>killed</a:t>
            </a:r>
            <a:r>
              <a:rPr lang="en-US" altLang="en-US" dirty="0">
                <a:solidFill>
                  <a:schemeClr val="bg1"/>
                </a:solidFill>
              </a:rPr>
              <a:t> from it</a:t>
            </a:r>
          </a:p>
          <a:p>
            <a:endParaRPr lang="en-US" altLang="en-US" sz="1300" dirty="0"/>
          </a:p>
          <a:p>
            <a:pPr lvl="2"/>
            <a:r>
              <a:rPr lang="en-US" altLang="en-US" sz="3400" b="1" dirty="0">
                <a:solidFill>
                  <a:srgbClr val="FF3300"/>
                </a:solidFill>
              </a:rPr>
              <a:t>One</a:t>
            </a:r>
            <a:r>
              <a:rPr lang="en-US" altLang="en-US" sz="3400" dirty="0">
                <a:solidFill>
                  <a:srgbClr val="FF3300"/>
                </a:solidFill>
              </a:rPr>
              <a:t> </a:t>
            </a:r>
            <a:r>
              <a:rPr lang="en-US" altLang="en-US" sz="3600" dirty="0">
                <a:solidFill>
                  <a:schemeClr val="bg1"/>
                </a:solidFill>
              </a:rPr>
              <a:t>person</a:t>
            </a:r>
            <a:r>
              <a:rPr lang="en-US" altLang="en-US" sz="3400" dirty="0"/>
              <a:t> </a:t>
            </a:r>
            <a:r>
              <a:rPr lang="en-US" altLang="en-US" sz="3600" b="1" i="1" dirty="0">
                <a:solidFill>
                  <a:srgbClr val="FF0000"/>
                </a:solidFill>
              </a:rPr>
              <a:t>dies of cancer </a:t>
            </a:r>
            <a:r>
              <a:rPr lang="en-US" altLang="en-US" sz="3600" dirty="0">
                <a:solidFill>
                  <a:schemeClr val="bg1"/>
                </a:solidFill>
              </a:rPr>
              <a:t>every</a:t>
            </a:r>
            <a:r>
              <a:rPr lang="en-US" altLang="en-US" sz="3400" dirty="0"/>
              <a:t> </a:t>
            </a:r>
            <a:r>
              <a:rPr lang="en-US" altLang="en-US" sz="3400" b="1" dirty="0">
                <a:solidFill>
                  <a:srgbClr val="FF3300"/>
                </a:solidFill>
              </a:rPr>
              <a:t>5 </a:t>
            </a:r>
            <a:r>
              <a:rPr lang="en-US" altLang="en-US" sz="3600" dirty="0">
                <a:solidFill>
                  <a:schemeClr val="bg1"/>
                </a:solidFill>
              </a:rPr>
              <a:t>minutes as a result of smoking</a:t>
            </a:r>
          </a:p>
        </p:txBody>
      </p:sp>
      <p:pic>
        <p:nvPicPr>
          <p:cNvPr id="4" name="Picture 4" descr="NCSM Logo with tag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25696"/>
            <a:ext cx="1349651" cy="86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18962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4355" y="1268760"/>
            <a:ext cx="25019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0" y="2348880"/>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077072"/>
            <a:ext cx="2600759" cy="264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988840"/>
            <a:ext cx="2928937"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 name="TextBox 5"/>
          <p:cNvSpPr txBox="1"/>
          <p:nvPr/>
        </p:nvSpPr>
        <p:spPr>
          <a:xfrm>
            <a:off x="971600" y="620688"/>
            <a:ext cx="5472608" cy="584775"/>
          </a:xfrm>
          <a:prstGeom prst="rect">
            <a:avLst/>
          </a:prstGeom>
          <a:noFill/>
        </p:spPr>
        <p:txBody>
          <a:bodyPr wrap="square" rtlCol="0">
            <a:spAutoFit/>
          </a:bodyPr>
          <a:lstStyle/>
          <a:p>
            <a:pPr algn="ctr"/>
            <a:r>
              <a:rPr lang="en-US" sz="3200" dirty="0" smtClean="0">
                <a:solidFill>
                  <a:srgbClr val="0070C0"/>
                </a:solidFill>
              </a:rPr>
              <a:t>                Unhealthy Diets</a:t>
            </a:r>
            <a:endParaRPr lang="en-MY" sz="3200" dirty="0">
              <a:solidFill>
                <a:srgbClr val="0070C0"/>
              </a:solidFill>
            </a:endParaRPr>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910" y="548680"/>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896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052736"/>
            <a:ext cx="4541837"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4" y="1340768"/>
            <a:ext cx="3826010" cy="433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NCSM Logo with tag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136816"/>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70243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568952" cy="939784"/>
          </a:xfrm>
        </p:spPr>
        <p:txBody>
          <a:bodyPr/>
          <a:lstStyle/>
          <a:p>
            <a:endParaRPr lang="en-MY" dirty="0"/>
          </a:p>
        </p:txBody>
      </p:sp>
      <p:sp>
        <p:nvSpPr>
          <p:cNvPr id="3" name="Content Placeholder 2"/>
          <p:cNvSpPr>
            <a:spLocks noGrp="1"/>
          </p:cNvSpPr>
          <p:nvPr>
            <p:ph idx="1"/>
          </p:nvPr>
        </p:nvSpPr>
        <p:spPr/>
        <p:txBody>
          <a:bodyPr/>
          <a:lstStyle/>
          <a:p>
            <a:r>
              <a:rPr lang="en-US" dirty="0" smtClean="0"/>
              <a:t>What is the BIG </a:t>
            </a:r>
            <a:r>
              <a:rPr lang="en-US" sz="6000" dirty="0" smtClean="0"/>
              <a:t>C</a:t>
            </a:r>
          </a:p>
          <a:p>
            <a:pPr marL="0" indent="0" algn="ctr">
              <a:buNone/>
            </a:pPr>
            <a:r>
              <a:rPr lang="en-US" sz="9600" dirty="0" smtClean="0"/>
              <a:t>C</a:t>
            </a:r>
            <a:r>
              <a:rPr lang="en-US" sz="9600" dirty="0" smtClean="0">
                <a:solidFill>
                  <a:srgbClr val="FF0000"/>
                </a:solidFill>
              </a:rPr>
              <a:t>A</a:t>
            </a:r>
            <a:r>
              <a:rPr lang="en-US" sz="9600" dirty="0" smtClean="0">
                <a:solidFill>
                  <a:srgbClr val="0070C0"/>
                </a:solidFill>
              </a:rPr>
              <a:t>N</a:t>
            </a:r>
            <a:r>
              <a:rPr lang="en-US" sz="9600" dirty="0" smtClean="0">
                <a:solidFill>
                  <a:srgbClr val="7030A0"/>
                </a:solidFill>
              </a:rPr>
              <a:t>C</a:t>
            </a:r>
            <a:r>
              <a:rPr lang="en-US" sz="9600" dirty="0" smtClean="0">
                <a:solidFill>
                  <a:srgbClr val="FFC000"/>
                </a:solidFill>
              </a:rPr>
              <a:t>E</a:t>
            </a:r>
            <a:r>
              <a:rPr lang="en-US" sz="9600" dirty="0" smtClean="0">
                <a:solidFill>
                  <a:srgbClr val="FF00FF"/>
                </a:solidFill>
              </a:rPr>
              <a:t>R</a:t>
            </a:r>
            <a:endParaRPr lang="en-MY" sz="9600" dirty="0">
              <a:solidFill>
                <a:srgbClr val="FF00FF"/>
              </a:solidFill>
            </a:endParaRPr>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2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6200" dirty="0">
                <a:solidFill>
                  <a:srgbClr val="000099"/>
                </a:solidFill>
              </a:rPr>
              <a:t>Lack of Physical Activity</a:t>
            </a:r>
            <a:endParaRPr lang="en-MY"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3386758" cy="260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76872"/>
            <a:ext cx="4071937"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727178"/>
            <a:ext cx="2097087"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NCSM Logo with tag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2393" y="11663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76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2052"/>
                                        </p:tgtEl>
                                        <p:attrNameLst>
                                          <p:attrName>style.color</p:attrName>
                                        </p:attrNameLst>
                                      </p:cBhvr>
                                      <p:to>
                                        <a:schemeClr val="accent2"/>
                                      </p:to>
                                    </p:animClr>
                                    <p:animClr clrSpc="rgb" dir="cw">
                                      <p:cBhvr>
                                        <p:cTn id="7" dur="500" fill="hold"/>
                                        <p:tgtEl>
                                          <p:spTgt spid="2052"/>
                                        </p:tgtEl>
                                        <p:attrNameLst>
                                          <p:attrName>fillcolor</p:attrName>
                                        </p:attrNameLst>
                                      </p:cBhvr>
                                      <p:to>
                                        <a:schemeClr val="accent2"/>
                                      </p:to>
                                    </p:animClr>
                                    <p:set>
                                      <p:cBhvr>
                                        <p:cTn id="8" dur="500" fill="hold"/>
                                        <p:tgtEl>
                                          <p:spTgt spid="2052"/>
                                        </p:tgtEl>
                                        <p:attrNameLst>
                                          <p:attrName>fill.type</p:attrName>
                                        </p:attrNameLst>
                                      </p:cBhvr>
                                      <p:to>
                                        <p:strVal val="solid"/>
                                      </p:to>
                                    </p:set>
                                    <p:set>
                                      <p:cBhvr>
                                        <p:cTn id="9" dur="500" fill="hold"/>
                                        <p:tgtEl>
                                          <p:spTgt spid="205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833363"/>
            <a:ext cx="7344816" cy="559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910" y="188640"/>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65149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4309"/>
            <a:ext cx="7128792" cy="1382483"/>
          </a:xfrm>
        </p:spPr>
        <p:txBody>
          <a:bodyPr/>
          <a:lstStyle/>
          <a:p>
            <a:r>
              <a:rPr kumimoji="0" lang="en-US" altLang="en-US" sz="4400" b="0" i="0" u="none" strike="noStrike" kern="0" cap="none" spc="0" normalizeH="0" baseline="0" noProof="0" dirty="0" smtClean="0">
                <a:ln>
                  <a:noFill/>
                </a:ln>
                <a:solidFill>
                  <a:srgbClr val="000099"/>
                </a:solidFill>
                <a:effectLst/>
                <a:uLnTx/>
                <a:uFillTx/>
                <a:latin typeface="Arial"/>
                <a:cs typeface="Lucida Sans Unicode"/>
              </a:rPr>
              <a:t>What’s a healthy lifestyle? </a:t>
            </a:r>
            <a:endParaRPr lang="en-MY" sz="4400" dirty="0"/>
          </a:p>
        </p:txBody>
      </p:sp>
      <p:pic>
        <p:nvPicPr>
          <p:cNvPr id="3" name="Picture 9" descr="cancer prev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472" y="1433736"/>
            <a:ext cx="4148137"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Rectangle 3"/>
          <p:cNvSpPr/>
          <p:nvPr/>
        </p:nvSpPr>
        <p:spPr>
          <a:xfrm>
            <a:off x="4475609" y="1556792"/>
            <a:ext cx="4572000" cy="5179303"/>
          </a:xfrm>
          <a:prstGeom prst="rect">
            <a:avLst/>
          </a:prstGeom>
        </p:spPr>
        <p:txBody>
          <a:bodyPr>
            <a:spAutoFit/>
          </a:bodyPr>
          <a:lstStyle/>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r>
              <a:rPr lang="en-US" altLang="en-US" sz="3100" kern="0" dirty="0" smtClean="0">
                <a:solidFill>
                  <a:srgbClr val="000000"/>
                </a:solidFill>
                <a:latin typeface="Arial"/>
                <a:cs typeface="Lucida Sans Unicode"/>
              </a:rPr>
              <a:t>Don’t </a:t>
            </a:r>
            <a:r>
              <a:rPr lang="en-US" altLang="en-US" sz="3100" kern="0" dirty="0">
                <a:solidFill>
                  <a:srgbClr val="000000"/>
                </a:solidFill>
                <a:latin typeface="Arial"/>
                <a:cs typeface="Lucida Sans Unicode"/>
              </a:rPr>
              <a:t>start smoking or </a:t>
            </a:r>
            <a:r>
              <a:rPr lang="en-US" altLang="en-US" sz="3100" b="1" kern="0" dirty="0">
                <a:solidFill>
                  <a:srgbClr val="FF3300"/>
                </a:solidFill>
                <a:latin typeface="Arial"/>
                <a:cs typeface="Lucida Sans Unicode"/>
              </a:rPr>
              <a:t>STOP</a:t>
            </a:r>
            <a:r>
              <a:rPr lang="en-US" altLang="en-US" sz="3100" b="1" kern="0" dirty="0">
                <a:solidFill>
                  <a:srgbClr val="000000"/>
                </a:solidFill>
                <a:latin typeface="Arial"/>
                <a:cs typeface="Lucida Sans Unicode"/>
              </a:rPr>
              <a:t> </a:t>
            </a:r>
            <a:r>
              <a:rPr lang="en-US" altLang="en-US" sz="3100" kern="0" dirty="0">
                <a:solidFill>
                  <a:srgbClr val="000000"/>
                </a:solidFill>
                <a:latin typeface="Arial"/>
                <a:cs typeface="Lucida Sans Unicode"/>
              </a:rPr>
              <a:t>if you already are</a:t>
            </a:r>
          </a:p>
          <a:p>
            <a:pPr marL="376238" lvl="0" indent="-376238" defTabSz="504825" eaLnBrk="0" fontAlgn="base" hangingPunct="0">
              <a:lnSpc>
                <a:spcPct val="93000"/>
              </a:lnSpc>
              <a:spcBef>
                <a:spcPts val="888"/>
              </a:spcBef>
              <a:spcAft>
                <a:spcPct val="0"/>
              </a:spcAft>
              <a:buClr>
                <a:srgbClr val="00007D"/>
              </a:buClr>
              <a:buSzPct val="75000"/>
            </a:pPr>
            <a:endParaRPr lang="en-US" altLang="en-US" sz="2000" kern="0" dirty="0">
              <a:solidFill>
                <a:srgbClr val="000000"/>
              </a:solidFill>
              <a:latin typeface="Arial"/>
              <a:cs typeface="Lucida Sans Unicode"/>
            </a:endParaRP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r>
              <a:rPr lang="en-US" altLang="en-US" sz="3100" kern="0" dirty="0">
                <a:solidFill>
                  <a:srgbClr val="000000"/>
                </a:solidFill>
                <a:latin typeface="Arial"/>
                <a:cs typeface="Lucida Sans Unicode"/>
              </a:rPr>
              <a:t>Be </a:t>
            </a:r>
            <a:r>
              <a:rPr lang="en-US" altLang="en-US" sz="3100" b="1" kern="0" dirty="0">
                <a:solidFill>
                  <a:srgbClr val="66FF33"/>
                </a:solidFill>
                <a:latin typeface="Arial"/>
                <a:cs typeface="Lucida Sans Unicode"/>
              </a:rPr>
              <a:t>active </a:t>
            </a: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endParaRPr lang="en-US" altLang="en-US" sz="3100" b="1" kern="0" dirty="0">
              <a:solidFill>
                <a:srgbClr val="66FF33"/>
              </a:solidFill>
              <a:latin typeface="Arial"/>
              <a:cs typeface="Lucida Sans Unicode"/>
            </a:endParaRP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r>
              <a:rPr lang="en-US" altLang="en-US" sz="3100" kern="0" dirty="0">
                <a:solidFill>
                  <a:srgbClr val="000000"/>
                </a:solidFill>
                <a:latin typeface="Arial"/>
                <a:cs typeface="Lucida Sans Unicode"/>
              </a:rPr>
              <a:t>Eat </a:t>
            </a:r>
            <a:r>
              <a:rPr lang="en-US" altLang="en-US" sz="3100" b="1" kern="0" dirty="0">
                <a:solidFill>
                  <a:srgbClr val="CC00CC"/>
                </a:solidFill>
                <a:latin typeface="Arial"/>
                <a:cs typeface="Lucida Sans Unicode"/>
              </a:rPr>
              <a:t>healthy</a:t>
            </a: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endParaRPr lang="en-US" altLang="en-US" sz="3100" b="1" kern="0" dirty="0">
              <a:solidFill>
                <a:srgbClr val="CC00CC"/>
              </a:solidFill>
              <a:latin typeface="Arial"/>
              <a:cs typeface="Lucida Sans Unicode"/>
            </a:endParaRP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r>
              <a:rPr lang="en-US" altLang="en-US" sz="3100" kern="0" dirty="0">
                <a:solidFill>
                  <a:srgbClr val="669900"/>
                </a:solidFill>
                <a:latin typeface="Arial"/>
                <a:cs typeface="Lucida Sans Unicode"/>
              </a:rPr>
              <a:t>Be </a:t>
            </a:r>
            <a:r>
              <a:rPr lang="en-US" altLang="en-US" sz="3100" kern="0" dirty="0">
                <a:solidFill>
                  <a:srgbClr val="FF3300"/>
                </a:solidFill>
                <a:latin typeface="Arial"/>
                <a:cs typeface="Lucida Sans Unicode"/>
              </a:rPr>
              <a:t>Sun Smart</a:t>
            </a:r>
          </a:p>
          <a:p>
            <a:pPr marL="376238" lvl="0" indent="-376238" defTabSz="504825" eaLnBrk="0" fontAlgn="base" hangingPunct="0">
              <a:lnSpc>
                <a:spcPct val="93000"/>
              </a:lnSpc>
              <a:spcBef>
                <a:spcPts val="888"/>
              </a:spcBef>
              <a:spcAft>
                <a:spcPct val="0"/>
              </a:spcAft>
              <a:buClr>
                <a:srgbClr val="00007D"/>
              </a:buClr>
              <a:buSzPct val="75000"/>
              <a:buFont typeface="Wingdings" pitchFamily="2" charset="2"/>
              <a:buChar char=""/>
            </a:pPr>
            <a:endParaRPr lang="en-US" altLang="en-US" sz="3100" kern="0" dirty="0">
              <a:solidFill>
                <a:srgbClr val="FF3300"/>
              </a:solidFill>
              <a:latin typeface="Arial"/>
              <a:cs typeface="Lucida Sans Unicode"/>
            </a:endParaRPr>
          </a:p>
        </p:txBody>
      </p:sp>
      <p:pic>
        <p:nvPicPr>
          <p:cNvPr id="5"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833" y="26166"/>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1360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536" y="174308"/>
            <a:ext cx="7200800" cy="1730217"/>
          </a:xfrm>
        </p:spPr>
        <p:txBody>
          <a:bodyPr/>
          <a:lstStyle/>
          <a:p>
            <a:r>
              <a:rPr kumimoji="0" lang="en-GB" altLang="en-US" sz="4000" b="0" i="0" u="none" strike="noStrike" kern="0" cap="none" spc="0" normalizeH="0" baseline="0" noProof="0" dirty="0" smtClean="0">
                <a:ln>
                  <a:noFill/>
                </a:ln>
                <a:solidFill>
                  <a:srgbClr val="000099"/>
                </a:solidFill>
                <a:effectLst/>
                <a:uLnTx/>
                <a:uFillTx/>
                <a:latin typeface="Arial"/>
                <a:cs typeface="Lucida Sans Unicode"/>
              </a:rPr>
              <a:t>Importance of causes &amp; risk factors?</a:t>
            </a:r>
            <a:endParaRPr lang="en-MY"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72814"/>
            <a:ext cx="8640960" cy="415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188640"/>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11665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MY" dirty="0"/>
          </a:p>
        </p:txBody>
      </p:sp>
      <p:pic>
        <p:nvPicPr>
          <p:cNvPr id="11" name="Picture 2"/>
          <p:cNvPicPr>
            <a:picLocks noGrp="1" noChangeAspect="1" noChangeArrowheads="1"/>
          </p:cNvPicPr>
          <p:nvPr>
            <p:ph idx="1"/>
          </p:nvPr>
        </p:nvPicPr>
        <p:blipFill>
          <a:blip r:embed="rId3" cstate="print"/>
          <a:srcRect/>
          <a:stretch>
            <a:fillRect/>
          </a:stretch>
        </p:blipFill>
        <p:spPr bwMode="auto">
          <a:xfrm>
            <a:off x="285720" y="1785926"/>
            <a:ext cx="1571636" cy="1581521"/>
          </a:xfrm>
          <a:prstGeom prst="rect">
            <a:avLst/>
          </a:prstGeom>
          <a:noFill/>
          <a:ln w="9525">
            <a:noFill/>
            <a:miter lim="800000"/>
            <a:headEnd/>
            <a:tailEnd/>
          </a:ln>
        </p:spPr>
      </p:pic>
      <p:sp>
        <p:nvSpPr>
          <p:cNvPr id="6" name="Title 1"/>
          <p:cNvSpPr txBox="1">
            <a:spLocks/>
          </p:cNvSpPr>
          <p:nvPr/>
        </p:nvSpPr>
        <p:spPr bwMode="auto">
          <a:xfrm>
            <a:off x="428596" y="428604"/>
            <a:ext cx="8229600" cy="9397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mj-ea"/>
                <a:cs typeface="+mj-cs"/>
              </a:rPr>
              <a:t>Impact</a:t>
            </a:r>
            <a:r>
              <a:rPr kumimoji="0" lang="en-US" sz="3200" b="0" i="0" u="none" strike="noStrike" kern="0" cap="none" spc="0" normalizeH="0" noProof="0" dirty="0" smtClean="0">
                <a:ln>
                  <a:noFill/>
                </a:ln>
                <a:solidFill>
                  <a:schemeClr val="tx2"/>
                </a:solidFill>
                <a:effectLst/>
                <a:uLnTx/>
                <a:uFillTx/>
                <a:latin typeface="+mj-lt"/>
                <a:ea typeface="+mj-ea"/>
                <a:cs typeface="+mj-cs"/>
              </a:rPr>
              <a:t> </a:t>
            </a:r>
            <a:r>
              <a:rPr kumimoji="0" lang="en-US" sz="3200" b="0" i="0" u="none" strike="noStrike" kern="0" cap="none" spc="0" normalizeH="0" baseline="0" noProof="0" dirty="0" smtClean="0">
                <a:ln>
                  <a:noFill/>
                </a:ln>
                <a:solidFill>
                  <a:schemeClr val="tx2"/>
                </a:solidFill>
                <a:effectLst/>
                <a:uLnTx/>
                <a:uFillTx/>
                <a:latin typeface="+mj-lt"/>
                <a:ea typeface="+mj-ea"/>
                <a:cs typeface="+mj-cs"/>
              </a:rPr>
              <a:t>of Cancer</a:t>
            </a:r>
            <a:br>
              <a:rPr kumimoji="0" lang="en-US" sz="3200" b="0" i="0" u="none" strike="noStrike" kern="0" cap="none" spc="0" normalizeH="0" baseline="0" noProof="0" dirty="0" smtClean="0">
                <a:ln>
                  <a:noFill/>
                </a:ln>
                <a:solidFill>
                  <a:schemeClr val="tx2"/>
                </a:solidFill>
                <a:effectLst/>
                <a:uLnTx/>
                <a:uFillTx/>
                <a:latin typeface="+mj-lt"/>
                <a:ea typeface="+mj-ea"/>
                <a:cs typeface="+mj-cs"/>
              </a:rPr>
            </a:br>
            <a:endParaRPr kumimoji="0" lang="en-MY" sz="3200" b="0" i="0" u="none" strike="noStrike" kern="0" cap="none" spc="0" normalizeH="0" baseline="0" noProof="0" dirty="0">
              <a:ln>
                <a:noFill/>
              </a:ln>
              <a:solidFill>
                <a:schemeClr val="tx2"/>
              </a:solidFill>
              <a:effectLst/>
              <a:uLnTx/>
              <a:uFillTx/>
              <a:latin typeface="+mj-lt"/>
              <a:ea typeface="+mj-ea"/>
              <a:cs typeface="+mj-cs"/>
            </a:endParaRPr>
          </a:p>
        </p:txBody>
      </p:sp>
      <p:pic>
        <p:nvPicPr>
          <p:cNvPr id="4098" name="Picture 2"/>
          <p:cNvPicPr>
            <a:picLocks noChangeAspect="1" noChangeArrowheads="1"/>
          </p:cNvPicPr>
          <p:nvPr/>
        </p:nvPicPr>
        <p:blipFill>
          <a:blip r:embed="rId4" cstate="print"/>
          <a:srcRect/>
          <a:stretch>
            <a:fillRect/>
          </a:stretch>
        </p:blipFill>
        <p:spPr bwMode="auto">
          <a:xfrm>
            <a:off x="1643042" y="1643050"/>
            <a:ext cx="5172097" cy="4844288"/>
          </a:xfrm>
          <a:prstGeom prst="rect">
            <a:avLst/>
          </a:prstGeom>
          <a:noFill/>
          <a:ln w="9525">
            <a:noFill/>
            <a:miter lim="800000"/>
            <a:headEnd/>
            <a:tailEnd/>
          </a:ln>
        </p:spPr>
      </p:pic>
      <p:pic>
        <p:nvPicPr>
          <p:cNvPr id="13" name="Picture 6"/>
          <p:cNvPicPr>
            <a:picLocks noChangeAspect="1" noChangeArrowheads="1"/>
          </p:cNvPicPr>
          <p:nvPr/>
        </p:nvPicPr>
        <p:blipFill>
          <a:blip r:embed="rId5" cstate="print"/>
          <a:srcRect/>
          <a:stretch>
            <a:fillRect/>
          </a:stretch>
        </p:blipFill>
        <p:spPr bwMode="auto">
          <a:xfrm>
            <a:off x="357158" y="4929198"/>
            <a:ext cx="1714512" cy="1551226"/>
          </a:xfrm>
          <a:prstGeom prst="rect">
            <a:avLst/>
          </a:prstGeom>
          <a:noFill/>
          <a:ln w="9525">
            <a:noFill/>
            <a:miter lim="800000"/>
            <a:headEnd/>
            <a:tailEnd/>
          </a:ln>
        </p:spPr>
      </p:pic>
      <p:pic>
        <p:nvPicPr>
          <p:cNvPr id="14" name="Picture 7"/>
          <p:cNvPicPr>
            <a:picLocks noChangeAspect="1" noChangeArrowheads="1"/>
          </p:cNvPicPr>
          <p:nvPr/>
        </p:nvPicPr>
        <p:blipFill>
          <a:blip r:embed="rId6" cstate="print"/>
          <a:srcRect/>
          <a:stretch>
            <a:fillRect/>
          </a:stretch>
        </p:blipFill>
        <p:spPr bwMode="auto">
          <a:xfrm>
            <a:off x="6572264" y="4357694"/>
            <a:ext cx="1815165" cy="1357322"/>
          </a:xfrm>
          <a:prstGeom prst="rect">
            <a:avLst/>
          </a:prstGeom>
          <a:noFill/>
          <a:ln w="9525">
            <a:noFill/>
            <a:miter lim="800000"/>
            <a:headEnd/>
            <a:tailEnd/>
          </a:ln>
        </p:spPr>
      </p:pic>
      <p:pic>
        <p:nvPicPr>
          <p:cNvPr id="15" name="Picture 8"/>
          <p:cNvPicPr>
            <a:picLocks noChangeAspect="1" noChangeArrowheads="1"/>
          </p:cNvPicPr>
          <p:nvPr/>
        </p:nvPicPr>
        <p:blipFill>
          <a:blip r:embed="rId7" cstate="print"/>
          <a:srcRect/>
          <a:stretch>
            <a:fillRect/>
          </a:stretch>
        </p:blipFill>
        <p:spPr bwMode="auto">
          <a:xfrm>
            <a:off x="6858016" y="1500174"/>
            <a:ext cx="1857378" cy="1937864"/>
          </a:xfrm>
          <a:prstGeom prst="rect">
            <a:avLst/>
          </a:prstGeom>
          <a:noFill/>
          <a:ln w="9525">
            <a:noFill/>
            <a:miter lim="800000"/>
            <a:headEnd/>
            <a:tailEnd/>
          </a:ln>
        </p:spPr>
      </p:pic>
      <p:sp>
        <p:nvSpPr>
          <p:cNvPr id="16" name="TextBox 15"/>
          <p:cNvSpPr txBox="1"/>
          <p:nvPr/>
        </p:nvSpPr>
        <p:spPr>
          <a:xfrm>
            <a:off x="2071670" y="3202544"/>
            <a:ext cx="1071570" cy="369332"/>
          </a:xfrm>
          <a:prstGeom prst="rect">
            <a:avLst/>
          </a:prstGeom>
          <a:noFill/>
        </p:spPr>
        <p:txBody>
          <a:bodyPr wrap="square" rtlCol="0">
            <a:spAutoFit/>
          </a:bodyPr>
          <a:lstStyle/>
          <a:p>
            <a:r>
              <a:rPr lang="en-US" dirty="0" smtClean="0"/>
              <a:t>physical</a:t>
            </a:r>
            <a:endParaRPr lang="en-US" dirty="0"/>
          </a:p>
        </p:txBody>
      </p:sp>
      <p:sp>
        <p:nvSpPr>
          <p:cNvPr id="17" name="TextBox 16"/>
          <p:cNvSpPr txBox="1"/>
          <p:nvPr/>
        </p:nvSpPr>
        <p:spPr>
          <a:xfrm>
            <a:off x="3286116" y="2714620"/>
            <a:ext cx="1071570" cy="369332"/>
          </a:xfrm>
          <a:prstGeom prst="rect">
            <a:avLst/>
          </a:prstGeom>
          <a:noFill/>
        </p:spPr>
        <p:txBody>
          <a:bodyPr wrap="square" rtlCol="0">
            <a:spAutoFit/>
          </a:bodyPr>
          <a:lstStyle/>
          <a:p>
            <a:r>
              <a:rPr lang="en-US" dirty="0" smtClean="0"/>
              <a:t>mental</a:t>
            </a:r>
            <a:endParaRPr lang="en-US" dirty="0"/>
          </a:p>
        </p:txBody>
      </p:sp>
      <p:sp>
        <p:nvSpPr>
          <p:cNvPr id="18" name="TextBox 17"/>
          <p:cNvSpPr txBox="1"/>
          <p:nvPr/>
        </p:nvSpPr>
        <p:spPr>
          <a:xfrm>
            <a:off x="2571736" y="5786454"/>
            <a:ext cx="1071570" cy="369332"/>
          </a:xfrm>
          <a:prstGeom prst="rect">
            <a:avLst/>
          </a:prstGeom>
          <a:noFill/>
        </p:spPr>
        <p:txBody>
          <a:bodyPr wrap="square" rtlCol="0">
            <a:spAutoFit/>
          </a:bodyPr>
          <a:lstStyle/>
          <a:p>
            <a:r>
              <a:rPr lang="en-US" dirty="0" smtClean="0"/>
              <a:t>spiritual</a:t>
            </a:r>
            <a:endParaRPr lang="en-US" dirty="0"/>
          </a:p>
        </p:txBody>
      </p:sp>
      <p:sp>
        <p:nvSpPr>
          <p:cNvPr id="19" name="TextBox 18"/>
          <p:cNvSpPr txBox="1"/>
          <p:nvPr/>
        </p:nvSpPr>
        <p:spPr>
          <a:xfrm>
            <a:off x="5214942" y="4214818"/>
            <a:ext cx="1071570" cy="369332"/>
          </a:xfrm>
          <a:prstGeom prst="rect">
            <a:avLst/>
          </a:prstGeom>
          <a:noFill/>
        </p:spPr>
        <p:txBody>
          <a:bodyPr wrap="square" rtlCol="0">
            <a:spAutoFit/>
          </a:bodyPr>
          <a:lstStyle/>
          <a:p>
            <a:r>
              <a:rPr lang="en-US" dirty="0" smtClean="0"/>
              <a:t>financial</a:t>
            </a:r>
            <a:endParaRPr lang="en-US" dirty="0"/>
          </a:p>
        </p:txBody>
      </p:sp>
      <p:sp>
        <p:nvSpPr>
          <p:cNvPr id="20" name="TextBox 19"/>
          <p:cNvSpPr txBox="1"/>
          <p:nvPr/>
        </p:nvSpPr>
        <p:spPr>
          <a:xfrm>
            <a:off x="5643570" y="3071810"/>
            <a:ext cx="1214446" cy="369332"/>
          </a:xfrm>
          <a:prstGeom prst="rect">
            <a:avLst/>
          </a:prstGeom>
          <a:noFill/>
        </p:spPr>
        <p:txBody>
          <a:bodyPr wrap="square" rtlCol="0">
            <a:spAutoFit/>
          </a:bodyPr>
          <a:lstStyle/>
          <a:p>
            <a:r>
              <a:rPr lang="en-US" dirty="0" smtClean="0"/>
              <a:t>emotional</a:t>
            </a:r>
            <a:endParaRPr lang="en-US" dirty="0"/>
          </a:p>
        </p:txBody>
      </p:sp>
      <p:pic>
        <p:nvPicPr>
          <p:cNvPr id="4099" name="Picture 3"/>
          <p:cNvPicPr>
            <a:picLocks noChangeAspect="1" noChangeArrowheads="1"/>
          </p:cNvPicPr>
          <p:nvPr/>
        </p:nvPicPr>
        <p:blipFill>
          <a:blip r:embed="rId8" cstate="print"/>
          <a:srcRect/>
          <a:stretch>
            <a:fillRect/>
          </a:stretch>
        </p:blipFill>
        <p:spPr bwMode="auto">
          <a:xfrm>
            <a:off x="3357554" y="1142984"/>
            <a:ext cx="1071570" cy="1428760"/>
          </a:xfrm>
          <a:prstGeom prst="rect">
            <a:avLst/>
          </a:prstGeom>
          <a:noFill/>
          <a:ln w="9525">
            <a:noFill/>
            <a:miter lim="800000"/>
            <a:headEnd/>
            <a:tailEnd/>
          </a:ln>
        </p:spPr>
      </p:pic>
      <p:pic>
        <p:nvPicPr>
          <p:cNvPr id="21" name="Picture 4" descr="NCSM Logo with tagl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9846" y="452468"/>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2132856"/>
            <a:ext cx="7920880" cy="1446550"/>
          </a:xfrm>
          <a:prstGeom prst="rect">
            <a:avLst/>
          </a:prstGeom>
          <a:noFill/>
        </p:spPr>
        <p:txBody>
          <a:bodyPr wrap="square" rtlCol="0">
            <a:spAutoFit/>
          </a:bodyPr>
          <a:lstStyle/>
          <a:p>
            <a:r>
              <a:rPr lang="en-US" sz="4400" dirty="0" smtClean="0">
                <a:solidFill>
                  <a:schemeClr val="tx2"/>
                </a:solidFill>
                <a:latin typeface="Arial" pitchFamily="34" charset="0"/>
                <a:cs typeface="Arial" pitchFamily="34" charset="0"/>
              </a:rPr>
              <a:t>IMPACT OF A CANCER DIAGNOSIS</a:t>
            </a:r>
            <a:endParaRPr lang="en-MY" sz="4400" dirty="0">
              <a:solidFill>
                <a:schemeClr val="tx2"/>
              </a:solidFill>
              <a:latin typeface="Arial" pitchFamily="34" charset="0"/>
              <a:cs typeface="Arial" pitchFamily="34" charset="0"/>
            </a:endParaRPr>
          </a:p>
        </p:txBody>
      </p:sp>
      <p:pic>
        <p:nvPicPr>
          <p:cNvPr id="3"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646600"/>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924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Psychosocial Needs</a:t>
            </a:r>
          </a:p>
        </p:txBody>
      </p:sp>
      <p:sp>
        <p:nvSpPr>
          <p:cNvPr id="20483" name="Rectangle 3"/>
          <p:cNvSpPr>
            <a:spLocks noGrp="1" noChangeArrowheads="1"/>
          </p:cNvSpPr>
          <p:nvPr>
            <p:ph type="body" sz="half" idx="1"/>
          </p:nvPr>
        </p:nvSpPr>
        <p:spPr>
          <a:xfrm>
            <a:off x="457200" y="1600200"/>
            <a:ext cx="8362950" cy="4997450"/>
          </a:xfrm>
        </p:spPr>
        <p:txBody>
          <a:bodyPr/>
          <a:lstStyle/>
          <a:p>
            <a:pPr marL="457200" indent="-457200" eaLnBrk="1" hangingPunct="1">
              <a:lnSpc>
                <a:spcPct val="80000"/>
              </a:lnSpc>
              <a:buFontTx/>
              <a:buNone/>
            </a:pPr>
            <a:r>
              <a:rPr lang="en-US" sz="2400" smtClean="0"/>
              <a:t>Common concerns of individuals with cancer on:</a:t>
            </a:r>
          </a:p>
          <a:p>
            <a:pPr marL="457200" indent="-457200" eaLnBrk="1" hangingPunct="1">
              <a:lnSpc>
                <a:spcPct val="80000"/>
              </a:lnSpc>
              <a:buFontTx/>
              <a:buNone/>
            </a:pPr>
            <a:endParaRPr lang="en-US" sz="1600" smtClean="0"/>
          </a:p>
          <a:p>
            <a:pPr marL="457200" indent="-457200" eaLnBrk="1" hangingPunct="1">
              <a:lnSpc>
                <a:spcPct val="80000"/>
              </a:lnSpc>
              <a:buFontTx/>
              <a:buNone/>
            </a:pPr>
            <a:r>
              <a:rPr lang="en-US" sz="1600" smtClean="0"/>
              <a:t>Self</a:t>
            </a:r>
          </a:p>
          <a:p>
            <a:pPr marL="457200" indent="-457200" eaLnBrk="1" hangingPunct="1">
              <a:lnSpc>
                <a:spcPct val="80000"/>
              </a:lnSpc>
            </a:pPr>
            <a:r>
              <a:rPr lang="en-US" sz="1600" smtClean="0"/>
              <a:t>Fear of recurrence</a:t>
            </a:r>
          </a:p>
          <a:p>
            <a:pPr marL="457200" indent="-457200" eaLnBrk="1" hangingPunct="1">
              <a:lnSpc>
                <a:spcPct val="80000"/>
              </a:lnSpc>
            </a:pPr>
            <a:r>
              <a:rPr lang="en-US" sz="1600" smtClean="0"/>
              <a:t>Physical symptoms e.g. fatigue, trouble sleeping, pain</a:t>
            </a:r>
          </a:p>
          <a:p>
            <a:pPr marL="457200" indent="-457200" eaLnBrk="1" hangingPunct="1">
              <a:lnSpc>
                <a:spcPct val="80000"/>
              </a:lnSpc>
            </a:pPr>
            <a:r>
              <a:rPr lang="en-US" sz="1600" smtClean="0"/>
              <a:t>Body image disruption</a:t>
            </a:r>
          </a:p>
          <a:p>
            <a:pPr marL="457200" indent="-457200" eaLnBrk="1" hangingPunct="1">
              <a:lnSpc>
                <a:spcPct val="80000"/>
              </a:lnSpc>
            </a:pPr>
            <a:r>
              <a:rPr lang="en-US" sz="1600" smtClean="0"/>
              <a:t>Sexual dysfunction and sexual attractiveness</a:t>
            </a:r>
          </a:p>
          <a:p>
            <a:pPr marL="457200" indent="-457200" eaLnBrk="1" hangingPunct="1">
              <a:lnSpc>
                <a:spcPct val="80000"/>
              </a:lnSpc>
            </a:pPr>
            <a:r>
              <a:rPr lang="en-US" sz="1600" smtClean="0"/>
              <a:t>Treatment related anxieties</a:t>
            </a:r>
          </a:p>
          <a:p>
            <a:pPr marL="457200" indent="-457200" eaLnBrk="1" hangingPunct="1">
              <a:lnSpc>
                <a:spcPct val="80000"/>
              </a:lnSpc>
            </a:pPr>
            <a:r>
              <a:rPr lang="en-US" sz="1600" smtClean="0"/>
              <a:t>Intrusive thoughts about illness / persistent anxiety</a:t>
            </a:r>
          </a:p>
          <a:p>
            <a:pPr marL="457200" indent="-457200" eaLnBrk="1" hangingPunct="1">
              <a:lnSpc>
                <a:spcPct val="80000"/>
              </a:lnSpc>
            </a:pPr>
            <a:r>
              <a:rPr lang="en-US" sz="1600" smtClean="0"/>
              <a:t>Feelings of vulnerability</a:t>
            </a:r>
          </a:p>
          <a:p>
            <a:pPr marL="457200" indent="-457200" eaLnBrk="1" hangingPunct="1">
              <a:lnSpc>
                <a:spcPct val="80000"/>
              </a:lnSpc>
            </a:pPr>
            <a:r>
              <a:rPr lang="en-US" sz="1600" smtClean="0"/>
              <a:t>Existential concerns regarding mortality</a:t>
            </a:r>
          </a:p>
          <a:p>
            <a:pPr marL="457200" indent="-457200" eaLnBrk="1" hangingPunct="1">
              <a:lnSpc>
                <a:spcPct val="80000"/>
              </a:lnSpc>
            </a:pPr>
            <a:r>
              <a:rPr lang="en-US" sz="1600" smtClean="0"/>
              <a:t>Self-care issues</a:t>
            </a:r>
          </a:p>
          <a:p>
            <a:pPr marL="457200" indent="-457200" eaLnBrk="1" hangingPunct="1">
              <a:lnSpc>
                <a:spcPct val="80000"/>
              </a:lnSpc>
              <a:buFontTx/>
              <a:buNone/>
            </a:pPr>
            <a:endParaRPr lang="en-US" sz="1600" smtClean="0"/>
          </a:p>
          <a:p>
            <a:pPr marL="457200" indent="-457200" eaLnBrk="1" hangingPunct="1">
              <a:lnSpc>
                <a:spcPct val="80000"/>
              </a:lnSpc>
              <a:buFontTx/>
              <a:buNone/>
            </a:pPr>
            <a:r>
              <a:rPr lang="en-US" sz="1600" smtClean="0"/>
              <a:t>Family &amp; friends</a:t>
            </a:r>
          </a:p>
          <a:p>
            <a:pPr marL="457200" indent="-457200" eaLnBrk="1" hangingPunct="1">
              <a:lnSpc>
                <a:spcPct val="80000"/>
              </a:lnSpc>
            </a:pPr>
            <a:r>
              <a:rPr lang="en-US" sz="1600" smtClean="0"/>
              <a:t>Effect on family and friends</a:t>
            </a:r>
          </a:p>
          <a:p>
            <a:pPr marL="457200" indent="-457200" eaLnBrk="1" hangingPunct="1">
              <a:lnSpc>
                <a:spcPct val="80000"/>
              </a:lnSpc>
            </a:pPr>
            <a:r>
              <a:rPr lang="en-US" sz="1600" smtClean="0"/>
              <a:t>Risk of disease to family</a:t>
            </a:r>
          </a:p>
          <a:p>
            <a:pPr marL="457200" indent="-457200" eaLnBrk="1" hangingPunct="1">
              <a:lnSpc>
                <a:spcPct val="80000"/>
              </a:lnSpc>
            </a:pPr>
            <a:r>
              <a:rPr lang="en-US" sz="1600" smtClean="0"/>
              <a:t>Impact on work, daily activities and social life</a:t>
            </a:r>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548680"/>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1828"/>
            <a:ext cx="8229600" cy="939784"/>
          </a:xfrm>
        </p:spPr>
        <p:txBody>
          <a:bodyPr>
            <a:normAutofit fontScale="90000"/>
          </a:bodyPr>
          <a:lstStyle/>
          <a:p>
            <a:r>
              <a:rPr lang="en-US" dirty="0" smtClean="0"/>
              <a:t>Emotional </a:t>
            </a:r>
            <a:br>
              <a:rPr lang="en-US" dirty="0" smtClean="0"/>
            </a:br>
            <a:endParaRPr lang="en-MY" dirty="0"/>
          </a:p>
        </p:txBody>
      </p:sp>
      <p:sp>
        <p:nvSpPr>
          <p:cNvPr id="3" name="Content Placeholder 2"/>
          <p:cNvSpPr>
            <a:spLocks noGrp="1"/>
          </p:cNvSpPr>
          <p:nvPr>
            <p:ph idx="1"/>
          </p:nvPr>
        </p:nvSpPr>
        <p:spPr>
          <a:xfrm>
            <a:off x="428596" y="1785926"/>
            <a:ext cx="8229600" cy="4525963"/>
          </a:xfrm>
        </p:spPr>
        <p:txBody>
          <a:bodyPr>
            <a:normAutofit fontScale="85000" lnSpcReduction="10000"/>
          </a:bodyPr>
          <a:lstStyle/>
          <a:p>
            <a:pPr lvl="1"/>
            <a:r>
              <a:rPr lang="en-US" sz="2900" dirty="0" smtClean="0"/>
              <a:t>Fear</a:t>
            </a:r>
          </a:p>
          <a:p>
            <a:pPr lvl="1"/>
            <a:r>
              <a:rPr lang="en-US" sz="2900" dirty="0" smtClean="0"/>
              <a:t>Denial                   </a:t>
            </a:r>
          </a:p>
          <a:p>
            <a:pPr lvl="1"/>
            <a:r>
              <a:rPr lang="en-US" sz="2900" dirty="0" smtClean="0"/>
              <a:t>Anger</a:t>
            </a:r>
          </a:p>
          <a:p>
            <a:pPr lvl="1"/>
            <a:r>
              <a:rPr lang="en-US" sz="2900" dirty="0" smtClean="0"/>
              <a:t>Guilt</a:t>
            </a:r>
          </a:p>
          <a:p>
            <a:pPr lvl="1"/>
            <a:r>
              <a:rPr lang="en-US" sz="2900" dirty="0" smtClean="0"/>
              <a:t>Acceptance</a:t>
            </a:r>
          </a:p>
          <a:p>
            <a:pPr lvl="1"/>
            <a:endParaRPr lang="en-US" dirty="0"/>
          </a:p>
          <a:p>
            <a:pPr lvl="1">
              <a:buNone/>
            </a:pPr>
            <a:r>
              <a:rPr lang="en-MY" dirty="0" smtClean="0"/>
              <a:t>People with cancer and their families may: </a:t>
            </a:r>
          </a:p>
          <a:p>
            <a:pPr lvl="1">
              <a:buFont typeface="Wingdings" pitchFamily="2" charset="2"/>
              <a:buChar char="§"/>
            </a:pPr>
            <a:r>
              <a:rPr lang="en-MY" dirty="0" smtClean="0"/>
              <a:t>Feel guilty about their emotional responses to the illness. </a:t>
            </a:r>
          </a:p>
          <a:p>
            <a:pPr lvl="1">
              <a:buFont typeface="Wingdings" pitchFamily="2" charset="2"/>
              <a:buChar char="§"/>
            </a:pPr>
            <a:r>
              <a:rPr lang="en-MY" dirty="0" smtClean="0"/>
              <a:t>Feel pressure to keep a positive attitude at all times. This feeling of pressure can come from within themselves or from other people in their lives. </a:t>
            </a:r>
          </a:p>
          <a:p>
            <a:pPr lvl="1">
              <a:buFont typeface="Wingdings" pitchFamily="2" charset="2"/>
              <a:buChar char="§"/>
            </a:pPr>
            <a:r>
              <a:rPr lang="en-MY" dirty="0" smtClean="0"/>
              <a:t>Sadness, depression, guilt, fear, and anxiety are all normal parts of learning to cope with major life changes -- a cancer diagnosis is a major life change. </a:t>
            </a:r>
          </a:p>
          <a:p>
            <a:pPr lvl="1">
              <a:buFont typeface="Wingdings" pitchFamily="2" charset="2"/>
              <a:buChar char="§"/>
            </a:pPr>
            <a:r>
              <a:rPr lang="en-MY" dirty="0" smtClean="0"/>
              <a:t>Trying to ignore these feelings or not talking with others about how you feel can make you feel lonely. It can also make the emotional pain worse.</a:t>
            </a:r>
            <a:endParaRPr lang="en-US" dirty="0" smtClean="0"/>
          </a:p>
          <a:p>
            <a:pPr lvl="1"/>
            <a:endParaRPr lang="en-MY" dirty="0"/>
          </a:p>
        </p:txBody>
      </p:sp>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48680"/>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deal with it emotionally</a:t>
            </a:r>
            <a:endParaRPr lang="en-MY" dirty="0"/>
          </a:p>
        </p:txBody>
      </p:sp>
      <p:sp>
        <p:nvSpPr>
          <p:cNvPr id="3" name="Content Placeholder 2"/>
          <p:cNvSpPr>
            <a:spLocks noGrp="1"/>
          </p:cNvSpPr>
          <p:nvPr>
            <p:ph idx="1"/>
          </p:nvPr>
        </p:nvSpPr>
        <p:spPr/>
        <p:txBody>
          <a:bodyPr>
            <a:normAutofit/>
          </a:bodyPr>
          <a:lstStyle/>
          <a:p>
            <a:r>
              <a:rPr lang="en-US" dirty="0" smtClean="0"/>
              <a:t>Have a buddy – don’t do it alone</a:t>
            </a:r>
          </a:p>
          <a:p>
            <a:r>
              <a:rPr lang="en-US" dirty="0" smtClean="0"/>
              <a:t>Types of support</a:t>
            </a:r>
          </a:p>
          <a:p>
            <a:pPr lvl="1"/>
            <a:r>
              <a:rPr lang="en-US" dirty="0" smtClean="0"/>
              <a:t>Spiritual</a:t>
            </a:r>
          </a:p>
          <a:p>
            <a:pPr lvl="1"/>
            <a:r>
              <a:rPr lang="en-US" dirty="0" smtClean="0"/>
              <a:t>Other survivors</a:t>
            </a:r>
          </a:p>
          <a:p>
            <a:pPr lvl="1"/>
            <a:r>
              <a:rPr lang="en-US" dirty="0" smtClean="0"/>
              <a:t>Support groups</a:t>
            </a:r>
          </a:p>
          <a:p>
            <a:pPr lvl="1"/>
            <a:r>
              <a:rPr lang="en-US" dirty="0" smtClean="0"/>
              <a:t>Friends</a:t>
            </a:r>
          </a:p>
          <a:p>
            <a:r>
              <a:rPr lang="en-US" dirty="0" smtClean="0"/>
              <a:t>Express your feelings</a:t>
            </a:r>
          </a:p>
          <a:p>
            <a:r>
              <a:rPr lang="en-US" dirty="0" smtClean="0"/>
              <a:t>Pay attention to yourself – do not give up control</a:t>
            </a:r>
          </a:p>
          <a:p>
            <a:r>
              <a:rPr lang="en-US" dirty="0" smtClean="0"/>
              <a:t>RESILIENCE</a:t>
            </a:r>
          </a:p>
          <a:p>
            <a:endParaRPr lang="en-MY" dirty="0"/>
          </a:p>
        </p:txBody>
      </p:sp>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48680"/>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Informed decisions</a:t>
            </a:r>
            <a:endParaRPr lang="en-MY" dirty="0"/>
          </a:p>
        </p:txBody>
      </p:sp>
      <p:sp>
        <p:nvSpPr>
          <p:cNvPr id="3" name="Content Placeholder 2"/>
          <p:cNvSpPr>
            <a:spLocks noGrp="1"/>
          </p:cNvSpPr>
          <p:nvPr>
            <p:ph idx="1"/>
          </p:nvPr>
        </p:nvSpPr>
        <p:spPr>
          <a:xfrm>
            <a:off x="457200" y="1285860"/>
            <a:ext cx="8229600" cy="4840303"/>
          </a:xfrm>
        </p:spPr>
        <p:txBody>
          <a:bodyPr>
            <a:normAutofit fontScale="92500" lnSpcReduction="10000"/>
          </a:bodyPr>
          <a:lstStyle/>
          <a:p>
            <a:r>
              <a:rPr lang="en-US" dirty="0" smtClean="0"/>
              <a:t>Is there time?</a:t>
            </a:r>
          </a:p>
          <a:p>
            <a:pPr lvl="1"/>
            <a:r>
              <a:rPr lang="en-US" dirty="0" smtClean="0"/>
              <a:t>Rush to get rid of the cancer</a:t>
            </a:r>
          </a:p>
          <a:p>
            <a:pPr lvl="1"/>
            <a:endParaRPr lang="en-US" dirty="0"/>
          </a:p>
          <a:p>
            <a:r>
              <a:rPr lang="en-US" dirty="0" smtClean="0"/>
              <a:t>Learn about the cancer</a:t>
            </a:r>
          </a:p>
          <a:p>
            <a:pPr lvl="1"/>
            <a:r>
              <a:rPr lang="en-US" dirty="0" smtClean="0"/>
              <a:t>Sources of information</a:t>
            </a:r>
          </a:p>
          <a:p>
            <a:pPr lvl="1"/>
            <a:r>
              <a:rPr lang="en-US" dirty="0" smtClean="0"/>
              <a:t>Talking to doctors</a:t>
            </a:r>
          </a:p>
          <a:p>
            <a:pPr lvl="1"/>
            <a:r>
              <a:rPr lang="en-US" dirty="0" smtClean="0"/>
              <a:t>Feel comfortable with health team</a:t>
            </a:r>
          </a:p>
          <a:p>
            <a:pPr lvl="1"/>
            <a:r>
              <a:rPr lang="en-US" dirty="0" smtClean="0"/>
              <a:t>Work out treatment goals – may not always be cure</a:t>
            </a:r>
          </a:p>
          <a:p>
            <a:r>
              <a:rPr lang="en-US" dirty="0" err="1" smtClean="0"/>
              <a:t>Analyse</a:t>
            </a:r>
            <a:r>
              <a:rPr lang="en-US" dirty="0" smtClean="0"/>
              <a:t> information sources</a:t>
            </a:r>
          </a:p>
          <a:p>
            <a:pPr lvl="1"/>
            <a:r>
              <a:rPr lang="en-US" dirty="0" smtClean="0"/>
              <a:t>Scientific base</a:t>
            </a:r>
          </a:p>
          <a:p>
            <a:pPr lvl="1"/>
            <a:r>
              <a:rPr lang="en-US" dirty="0" smtClean="0"/>
              <a:t>Complementary</a:t>
            </a:r>
          </a:p>
          <a:p>
            <a:pPr lvl="1"/>
            <a:r>
              <a:rPr lang="en-US" dirty="0" smtClean="0"/>
              <a:t>Alternative</a:t>
            </a:r>
          </a:p>
          <a:p>
            <a:pPr lvl="1"/>
            <a:r>
              <a:rPr lang="en-US" dirty="0" smtClean="0"/>
              <a:t>Make decision based on knowledge not emotions</a:t>
            </a:r>
          </a:p>
          <a:p>
            <a:r>
              <a:rPr lang="en-US" dirty="0" smtClean="0"/>
              <a:t>Can </a:t>
            </a:r>
            <a:r>
              <a:rPr lang="en-US" smtClean="0"/>
              <a:t>revisit decisions/options  </a:t>
            </a:r>
            <a:r>
              <a:rPr lang="en-US" dirty="0" smtClean="0"/>
              <a:t>as </a:t>
            </a:r>
            <a:r>
              <a:rPr lang="en-US" smtClean="0"/>
              <a:t>goals change</a:t>
            </a:r>
            <a:endParaRPr lang="en-US" dirty="0" smtClean="0"/>
          </a:p>
          <a:p>
            <a:endParaRPr lang="en-MY" dirty="0"/>
          </a:p>
        </p:txBody>
      </p:sp>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Slide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44624"/>
            <a:ext cx="10158412" cy="76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7471" y="44624"/>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1164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Telling Friends &amp; family</a:t>
            </a:r>
            <a:endParaRPr lang="en-MY" dirty="0"/>
          </a:p>
        </p:txBody>
      </p:sp>
      <p:sp>
        <p:nvSpPr>
          <p:cNvPr id="3" name="Content Placeholder 2"/>
          <p:cNvSpPr>
            <a:spLocks noGrp="1"/>
          </p:cNvSpPr>
          <p:nvPr>
            <p:ph idx="1"/>
          </p:nvPr>
        </p:nvSpPr>
        <p:spPr/>
        <p:txBody>
          <a:bodyPr>
            <a:normAutofit/>
          </a:bodyPr>
          <a:lstStyle/>
          <a:p>
            <a:r>
              <a:rPr lang="en-US" dirty="0" smtClean="0"/>
              <a:t>Tell when u comfortable</a:t>
            </a:r>
          </a:p>
          <a:p>
            <a:r>
              <a:rPr lang="en-US" dirty="0" smtClean="0"/>
              <a:t>Hard to hide diagnosis</a:t>
            </a:r>
          </a:p>
          <a:p>
            <a:r>
              <a:rPr lang="en-US" dirty="0" smtClean="0"/>
              <a:t>Difficulty in expressing emotions</a:t>
            </a:r>
          </a:p>
          <a:p>
            <a:pPr lvl="1"/>
            <a:r>
              <a:rPr lang="en-US" dirty="0" smtClean="0"/>
              <a:t>Yourself</a:t>
            </a:r>
          </a:p>
          <a:p>
            <a:pPr lvl="1"/>
            <a:r>
              <a:rPr lang="en-US" dirty="0" smtClean="0"/>
              <a:t>friends</a:t>
            </a:r>
          </a:p>
          <a:p>
            <a:endParaRPr lang="en-US" dirty="0" smtClean="0"/>
          </a:p>
          <a:p>
            <a:r>
              <a:rPr lang="en-US" dirty="0" smtClean="0"/>
              <a:t>Valuable source of help and support</a:t>
            </a:r>
          </a:p>
          <a:p>
            <a:pPr lvl="1"/>
            <a:r>
              <a:rPr lang="en-US" dirty="0" smtClean="0"/>
              <a:t>Need to give guidance on how to help</a:t>
            </a:r>
          </a:p>
          <a:p>
            <a:pPr lvl="1"/>
            <a:r>
              <a:rPr lang="en-US" dirty="0" smtClean="0"/>
              <a:t>‘well meaning friends’</a:t>
            </a:r>
            <a:endParaRPr lang="en-MY" dirty="0"/>
          </a:p>
        </p:txBody>
      </p:sp>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Telling a loved one they have cancer</a:t>
            </a:r>
            <a:endParaRPr lang="en-MY" dirty="0"/>
          </a:p>
        </p:txBody>
      </p:sp>
      <p:sp>
        <p:nvSpPr>
          <p:cNvPr id="3" name="Content Placeholder 2"/>
          <p:cNvSpPr>
            <a:spLocks noGrp="1"/>
          </p:cNvSpPr>
          <p:nvPr>
            <p:ph idx="1"/>
          </p:nvPr>
        </p:nvSpPr>
        <p:spPr>
          <a:xfrm>
            <a:off x="457200" y="1268760"/>
            <a:ext cx="8229600" cy="5208240"/>
          </a:xfrm>
        </p:spPr>
        <p:txBody>
          <a:bodyPr/>
          <a:lstStyle/>
          <a:p>
            <a:endParaRPr lang="en-US" dirty="0" smtClean="0"/>
          </a:p>
          <a:p>
            <a:endParaRPr lang="en-US" dirty="0" smtClean="0"/>
          </a:p>
          <a:p>
            <a:r>
              <a:rPr lang="en-US" dirty="0" smtClean="0"/>
              <a:t>When to tell?</a:t>
            </a:r>
          </a:p>
          <a:p>
            <a:r>
              <a:rPr lang="en-US" dirty="0" smtClean="0"/>
              <a:t>Keeping it a secret?</a:t>
            </a:r>
          </a:p>
          <a:p>
            <a:r>
              <a:rPr lang="en-US" dirty="0" smtClean="0"/>
              <a:t>Changes in family dynamics</a:t>
            </a:r>
          </a:p>
          <a:p>
            <a:pPr lvl="1"/>
            <a:r>
              <a:rPr lang="en-US" dirty="0" smtClean="0"/>
              <a:t>New responsibilities</a:t>
            </a:r>
          </a:p>
          <a:p>
            <a:pPr lvl="1"/>
            <a:r>
              <a:rPr lang="en-US" dirty="0" smtClean="0"/>
              <a:t>Caregivers</a:t>
            </a:r>
          </a:p>
          <a:p>
            <a:pPr lvl="1"/>
            <a:r>
              <a:rPr lang="en-US" dirty="0" smtClean="0"/>
              <a:t>Stress on children</a:t>
            </a:r>
            <a:endParaRPr lang="en-MY" dirty="0"/>
          </a:p>
        </p:txBody>
      </p:sp>
      <p:pic>
        <p:nvPicPr>
          <p:cNvPr id="4"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767"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a:t>
            </a:r>
            <a:endParaRPr lang="en-MY" dirty="0"/>
          </a:p>
        </p:txBody>
      </p:sp>
      <p:sp>
        <p:nvSpPr>
          <p:cNvPr id="3" name="Content Placeholder 2"/>
          <p:cNvSpPr>
            <a:spLocks noGrp="1"/>
          </p:cNvSpPr>
          <p:nvPr>
            <p:ph idx="1"/>
          </p:nvPr>
        </p:nvSpPr>
        <p:spPr/>
        <p:txBody>
          <a:bodyPr>
            <a:normAutofit/>
          </a:bodyPr>
          <a:lstStyle/>
          <a:p>
            <a:r>
              <a:rPr lang="en-US" dirty="0" smtClean="0"/>
              <a:t>Financial implications</a:t>
            </a:r>
          </a:p>
          <a:p>
            <a:pPr lvl="1"/>
            <a:r>
              <a:rPr lang="en-US" dirty="0" smtClean="0"/>
              <a:t>How to pay</a:t>
            </a:r>
          </a:p>
          <a:p>
            <a:pPr lvl="1"/>
            <a:r>
              <a:rPr lang="en-US" dirty="0" smtClean="0"/>
              <a:t>Insurance</a:t>
            </a:r>
          </a:p>
          <a:p>
            <a:pPr lvl="1"/>
            <a:endParaRPr lang="en-US" dirty="0"/>
          </a:p>
          <a:p>
            <a:r>
              <a:rPr lang="en-US" dirty="0" smtClean="0"/>
              <a:t>Work</a:t>
            </a:r>
          </a:p>
          <a:p>
            <a:r>
              <a:rPr lang="en-US" dirty="0" smtClean="0"/>
              <a:t>Balancing cancer treatment costs with life responsibilities</a:t>
            </a:r>
          </a:p>
          <a:p>
            <a:pPr lvl="1"/>
            <a:r>
              <a:rPr lang="en-US" dirty="0" smtClean="0"/>
              <a:t>Most expensive treatment may not be the best option</a:t>
            </a:r>
          </a:p>
          <a:p>
            <a:endParaRPr lang="en-US" dirty="0" smtClean="0"/>
          </a:p>
          <a:p>
            <a:pPr lvl="1">
              <a:buNone/>
            </a:pPr>
            <a:endParaRPr lang="en-MY" dirty="0"/>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Financial &amp; Non-Financial Aid</a:t>
            </a:r>
          </a:p>
        </p:txBody>
      </p:sp>
      <p:sp>
        <p:nvSpPr>
          <p:cNvPr id="21507" name="Rectangle 3"/>
          <p:cNvSpPr>
            <a:spLocks noGrp="1" noChangeArrowheads="1"/>
          </p:cNvSpPr>
          <p:nvPr>
            <p:ph idx="1"/>
          </p:nvPr>
        </p:nvSpPr>
        <p:spPr/>
        <p:txBody>
          <a:bodyPr/>
          <a:lstStyle/>
          <a:p>
            <a:pPr eaLnBrk="1" hangingPunct="1">
              <a:buFontTx/>
              <a:buNone/>
            </a:pPr>
            <a:r>
              <a:rPr lang="en-US" sz="2400" smtClean="0"/>
              <a:t>Common concerns on financial and medical needs:</a:t>
            </a:r>
          </a:p>
          <a:p>
            <a:pPr eaLnBrk="1" hangingPunct="1"/>
            <a:r>
              <a:rPr lang="en-US" sz="1600" smtClean="0"/>
              <a:t>Treatment too expensive; not enough money to cover cost</a:t>
            </a:r>
          </a:p>
          <a:p>
            <a:pPr eaLnBrk="1" hangingPunct="1"/>
            <a:r>
              <a:rPr lang="en-US" sz="1600" smtClean="0"/>
              <a:t>Money need to be spent on other family needs</a:t>
            </a:r>
          </a:p>
          <a:p>
            <a:pPr eaLnBrk="1" hangingPunct="1"/>
            <a:r>
              <a:rPr lang="en-US" sz="1600" smtClean="0"/>
              <a:t>Do not know where to get financial assistance</a:t>
            </a:r>
          </a:p>
          <a:p>
            <a:pPr eaLnBrk="1" hangingPunct="1"/>
            <a:r>
              <a:rPr lang="en-US" sz="1600" smtClean="0"/>
              <a:t>Do not know where to get assistance for equipment / medical aid</a:t>
            </a:r>
          </a:p>
          <a:p>
            <a:pPr eaLnBrk="1" hangingPunct="1"/>
            <a:endParaRPr lang="en-US" sz="1600" smtClean="0"/>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720" y="1484784"/>
            <a:ext cx="5184576" cy="830997"/>
          </a:xfrm>
          <a:prstGeom prst="rect">
            <a:avLst/>
          </a:prstGeom>
        </p:spPr>
        <p:txBody>
          <a:bodyPr wrap="square">
            <a:spAutoFit/>
          </a:bodyPr>
          <a:lstStyle/>
          <a:p>
            <a:r>
              <a:rPr lang="en-GB" sz="2400" dirty="0" smtClean="0"/>
              <a:t>At least </a:t>
            </a:r>
            <a:r>
              <a:rPr lang="en-GB" sz="2400" b="1" dirty="0" smtClean="0">
                <a:solidFill>
                  <a:srgbClr val="FF0066"/>
                </a:solidFill>
                <a:effectLst>
                  <a:outerShdw blurRad="38100" dist="38100" dir="2700000" algn="tl">
                    <a:srgbClr val="000000"/>
                  </a:outerShdw>
                </a:effectLst>
              </a:rPr>
              <a:t>half</a:t>
            </a:r>
            <a:r>
              <a:rPr lang="en-GB" sz="2400" dirty="0" smtClean="0"/>
              <a:t> of all cancers can be </a:t>
            </a:r>
            <a:r>
              <a:rPr lang="en-GB" sz="2400" b="1" dirty="0" smtClean="0">
                <a:solidFill>
                  <a:srgbClr val="FF0066"/>
                </a:solidFill>
                <a:effectLst>
                  <a:outerShdw blurRad="38100" dist="38100" dir="2700000" algn="tl">
                    <a:srgbClr val="000000"/>
                  </a:outerShdw>
                </a:effectLst>
              </a:rPr>
              <a:t>prevented</a:t>
            </a:r>
            <a:r>
              <a:rPr lang="en-GB" sz="2400" i="1" dirty="0" smtClean="0"/>
              <a:t> </a:t>
            </a:r>
            <a:r>
              <a:rPr lang="en-GB" sz="2400" dirty="0" smtClean="0"/>
              <a:t>with a healthy lifestyle</a:t>
            </a:r>
            <a:endParaRPr lang="en-MY" sz="2400" dirty="0"/>
          </a:p>
        </p:txBody>
      </p:sp>
      <p:pic>
        <p:nvPicPr>
          <p:cNvPr id="3" name="Picture 3"/>
          <p:cNvPicPr>
            <a:picLocks noChangeAspect="1" noChangeArrowheads="1"/>
          </p:cNvPicPr>
          <p:nvPr/>
        </p:nvPicPr>
        <p:blipFill>
          <a:blip r:embed="rId2" cstate="print"/>
          <a:srcRect/>
          <a:stretch>
            <a:fillRect/>
          </a:stretch>
        </p:blipFill>
        <p:spPr bwMode="auto">
          <a:xfrm>
            <a:off x="2195736" y="2348880"/>
            <a:ext cx="4038600" cy="2649538"/>
          </a:xfrm>
          <a:prstGeom prst="rect">
            <a:avLst/>
          </a:prstGeom>
          <a:noFill/>
          <a:ln w="9525">
            <a:noFill/>
            <a:round/>
            <a:headEnd/>
            <a:tailEnd/>
          </a:ln>
        </p:spPr>
      </p:pic>
      <p:sp>
        <p:nvSpPr>
          <p:cNvPr id="4" name="Rectangle 3"/>
          <p:cNvSpPr/>
          <p:nvPr/>
        </p:nvSpPr>
        <p:spPr>
          <a:xfrm>
            <a:off x="827584" y="5373216"/>
            <a:ext cx="7560840" cy="461665"/>
          </a:xfrm>
          <a:prstGeom prst="rect">
            <a:avLst/>
          </a:prstGeom>
        </p:spPr>
        <p:txBody>
          <a:bodyPr wrap="square">
            <a:spAutoFit/>
          </a:bodyPr>
          <a:lstStyle/>
          <a:p>
            <a:pPr algn="ctr">
              <a:spcBef>
                <a:spcPts val="11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GB" sz="2400" dirty="0" smtClean="0"/>
              <a:t>Over 80% of cancers found </a:t>
            </a:r>
            <a:r>
              <a:rPr lang="en-GB" sz="2400" b="1" i="1" dirty="0" smtClean="0">
                <a:solidFill>
                  <a:srgbClr val="FF0066"/>
                </a:solidFill>
                <a:effectLst>
                  <a:outerShdw blurRad="38100" dist="38100" dir="2700000" algn="tl">
                    <a:srgbClr val="000000"/>
                  </a:outerShdw>
                </a:effectLst>
              </a:rPr>
              <a:t>early</a:t>
            </a:r>
            <a:r>
              <a:rPr lang="en-GB" sz="2400" dirty="0" smtClean="0"/>
              <a:t> can be </a:t>
            </a:r>
            <a:r>
              <a:rPr lang="en-GB" sz="2400" b="1" i="1" dirty="0" smtClean="0">
                <a:solidFill>
                  <a:srgbClr val="FF0066"/>
                </a:solidFill>
                <a:effectLst>
                  <a:outerShdw blurRad="38100" dist="38100" dir="2700000" algn="tl">
                    <a:srgbClr val="000000"/>
                  </a:outerShdw>
                </a:effectLst>
              </a:rPr>
              <a:t>cured</a:t>
            </a:r>
            <a:endParaRPr lang="en-MY" sz="2400" dirty="0"/>
          </a:p>
        </p:txBody>
      </p:sp>
      <p:pic>
        <p:nvPicPr>
          <p:cNvPr id="5"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026"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kern="1200" dirty="0">
                <a:solidFill>
                  <a:prstClr val="black"/>
                </a:solidFill>
                <a:latin typeface="Century Gothic" pitchFamily="34" charset="0"/>
              </a:rPr>
              <a:t>NCSM’s Services</a:t>
            </a:r>
            <a:endParaRPr lang="en-MY" dirty="0"/>
          </a:p>
        </p:txBody>
      </p:sp>
      <p:sp>
        <p:nvSpPr>
          <p:cNvPr id="3" name="Content Placeholder 2"/>
          <p:cNvSpPr>
            <a:spLocks noGrp="1"/>
          </p:cNvSpPr>
          <p:nvPr>
            <p:ph idx="1"/>
          </p:nvPr>
        </p:nvSpPr>
        <p:spPr/>
        <p:txBody>
          <a:bodyPr/>
          <a:lstStyle/>
          <a:p>
            <a:r>
              <a:rPr lang="en-US" sz="1200" b="1" kern="1200" dirty="0" smtClean="0">
                <a:solidFill>
                  <a:prstClr val="white"/>
                </a:solidFill>
                <a:latin typeface="Century Gothic" pitchFamily="34" charset="0"/>
                <a:cs typeface="Arial" charset="0"/>
              </a:rPr>
              <a:t>REDAUCTION</a:t>
            </a:r>
            <a:r>
              <a:rPr lang="en-US" b="1" dirty="0">
                <a:solidFill>
                  <a:schemeClr val="bg1"/>
                </a:solidFill>
                <a:latin typeface="Century Gothic" pitchFamily="34" charset="0"/>
              </a:rPr>
              <a:t>A</a:t>
            </a:r>
            <a:endParaRPr lang="en-MY" dirty="0"/>
          </a:p>
        </p:txBody>
      </p:sp>
      <p:pic>
        <p:nvPicPr>
          <p:cNvPr id="4" name="Picture 21" descr="DSCI0236"/>
          <p:cNvPicPr>
            <a:picLocks noChangeAspect="1" noChangeArrowheads="1"/>
          </p:cNvPicPr>
          <p:nvPr/>
        </p:nvPicPr>
        <p:blipFill>
          <a:blip r:embed="rId2"/>
          <a:srcRect/>
          <a:stretch>
            <a:fillRect/>
          </a:stretch>
        </p:blipFill>
        <p:spPr bwMode="auto">
          <a:xfrm>
            <a:off x="1902684" y="4619818"/>
            <a:ext cx="2057400" cy="1524000"/>
          </a:xfrm>
          <a:prstGeom prst="rect">
            <a:avLst/>
          </a:prstGeom>
          <a:noFill/>
          <a:ln w="38100">
            <a:solidFill>
              <a:sysClr val="window" lastClr="FFFFFF">
                <a:lumMod val="75000"/>
              </a:sysClr>
            </a:solidFill>
            <a:miter lim="800000"/>
            <a:headEnd/>
            <a:tailEnd/>
          </a:ln>
          <a:effectLst>
            <a:outerShdw blurRad="50800" dist="50800" dir="5400000" algn="ctr" rotWithShape="0">
              <a:sysClr val="window" lastClr="FFFFFF">
                <a:lumMod val="75000"/>
              </a:sysClr>
            </a:outerShdw>
          </a:effectLst>
        </p:spPr>
      </p:pic>
      <p:sp>
        <p:nvSpPr>
          <p:cNvPr id="5" name="Rectangle 4"/>
          <p:cNvSpPr/>
          <p:nvPr/>
        </p:nvSpPr>
        <p:spPr>
          <a:xfrm>
            <a:off x="1459668" y="6237312"/>
            <a:ext cx="2943433" cy="338554"/>
          </a:xfrm>
          <a:prstGeom prst="rect">
            <a:avLst/>
          </a:prstGeom>
        </p:spPr>
        <p:txBody>
          <a:bodyPr wrap="none">
            <a:spAutoFit/>
          </a:bodyPr>
          <a:lstStyle/>
          <a:p>
            <a:pPr lvl="0" algn="ctr" fontAlgn="base">
              <a:spcBef>
                <a:spcPct val="0"/>
              </a:spcBef>
              <a:spcAft>
                <a:spcPct val="0"/>
              </a:spcAft>
            </a:pPr>
            <a:r>
              <a:rPr lang="en-US" sz="1600" b="1" dirty="0">
                <a:solidFill>
                  <a:prstClr val="black"/>
                </a:solidFill>
                <a:latin typeface="Century Gothic" pitchFamily="34" charset="0"/>
                <a:cs typeface="Arial" charset="0"/>
              </a:rPr>
              <a:t>Resource &amp; Wellness Centre</a:t>
            </a:r>
          </a:p>
        </p:txBody>
      </p:sp>
      <p:pic>
        <p:nvPicPr>
          <p:cNvPr id="6" name="Picture 22" descr="DSCI0273"/>
          <p:cNvPicPr>
            <a:picLocks noChangeAspect="1" noChangeArrowheads="1"/>
          </p:cNvPicPr>
          <p:nvPr/>
        </p:nvPicPr>
        <p:blipFill>
          <a:blip r:embed="rId3"/>
          <a:srcRect/>
          <a:stretch>
            <a:fillRect/>
          </a:stretch>
        </p:blipFill>
        <p:spPr bwMode="auto">
          <a:xfrm>
            <a:off x="467544" y="2513909"/>
            <a:ext cx="2271713" cy="1524000"/>
          </a:xfrm>
          <a:prstGeom prst="rect">
            <a:avLst/>
          </a:prstGeom>
          <a:noFill/>
          <a:ln w="38100">
            <a:solidFill>
              <a:sysClr val="window" lastClr="FFFFFF">
                <a:lumMod val="75000"/>
              </a:sysClr>
            </a:solidFill>
            <a:prstDash val="solid"/>
            <a:miter lim="800000"/>
            <a:headEnd/>
            <a:tailEnd/>
          </a:ln>
          <a:effectLst>
            <a:outerShdw blurRad="50800" dist="50800" dir="5400000" algn="ctr" rotWithShape="0">
              <a:sysClr val="window" lastClr="FFFFFF">
                <a:lumMod val="75000"/>
              </a:sysClr>
            </a:outerShdw>
          </a:effectLst>
        </p:spPr>
      </p:pic>
      <p:sp>
        <p:nvSpPr>
          <p:cNvPr id="7" name="Rectangle 6"/>
          <p:cNvSpPr/>
          <p:nvPr/>
        </p:nvSpPr>
        <p:spPr>
          <a:xfrm>
            <a:off x="30682" y="4077072"/>
            <a:ext cx="3509294" cy="338554"/>
          </a:xfrm>
          <a:prstGeom prst="rect">
            <a:avLst/>
          </a:prstGeom>
        </p:spPr>
        <p:txBody>
          <a:bodyPr wrap="none">
            <a:spAutoFit/>
          </a:bodyPr>
          <a:lstStyle/>
          <a:p>
            <a:pPr lvl="0" algn="ctr" fontAlgn="base">
              <a:spcBef>
                <a:spcPct val="0"/>
              </a:spcBef>
              <a:spcAft>
                <a:spcPct val="0"/>
              </a:spcAft>
            </a:pPr>
            <a:r>
              <a:rPr lang="en-US" sz="1600" b="1" dirty="0" smtClean="0">
                <a:solidFill>
                  <a:prstClr val="black"/>
                </a:solidFill>
                <a:latin typeface="Century Gothic" pitchFamily="34" charset="0"/>
                <a:cs typeface="Arial" charset="0"/>
              </a:rPr>
              <a:t>Cancer &amp; Health Screening Clinic</a:t>
            </a:r>
            <a:endParaRPr lang="en-US" sz="1600" b="1" dirty="0">
              <a:solidFill>
                <a:prstClr val="black"/>
              </a:solidFill>
              <a:latin typeface="Century Gothic" pitchFamily="34" charset="0"/>
              <a:cs typeface="Arial" charset="0"/>
            </a:endParaRPr>
          </a:p>
        </p:txBody>
      </p:sp>
      <p:pic>
        <p:nvPicPr>
          <p:cNvPr id="8" name="Picture 4" descr="M:\Shared docs\Shared Pics\2010\NCSM Photos 2010 (Centres &amp; Merchandise)\NCSM Centres\Nuclear Medicine Centre 003 (edi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2447587"/>
            <a:ext cx="2346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39976" y="4037909"/>
            <a:ext cx="2701381" cy="338554"/>
          </a:xfrm>
          <a:prstGeom prst="rect">
            <a:avLst/>
          </a:prstGeom>
        </p:spPr>
        <p:txBody>
          <a:bodyPr wrap="none">
            <a:spAutoFit/>
          </a:bodyPr>
          <a:lstStyle/>
          <a:p>
            <a:pPr lvl="0" algn="ctr" fontAlgn="base">
              <a:spcBef>
                <a:spcPct val="0"/>
              </a:spcBef>
              <a:spcAft>
                <a:spcPct val="0"/>
              </a:spcAft>
            </a:pPr>
            <a:r>
              <a:rPr lang="en-US" sz="1600" b="1" dirty="0">
                <a:solidFill>
                  <a:prstClr val="black"/>
                </a:solidFill>
                <a:latin typeface="Century Gothic" pitchFamily="34" charset="0"/>
                <a:cs typeface="Arial" charset="0"/>
              </a:rPr>
              <a:t>Nuclear Medicine Centre</a:t>
            </a:r>
          </a:p>
        </p:txBody>
      </p:sp>
      <p:pic>
        <p:nvPicPr>
          <p:cNvPr id="10" name="Picture 3" descr="M:\Shared docs\Shared Pics\2010\NCSM Photos 2010 (Centres &amp; Merchandise)\NCSM Centres\Cancer Treatment Centre 006 (edit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158" y="2403637"/>
            <a:ext cx="2390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395198" y="4003837"/>
            <a:ext cx="2710999" cy="338554"/>
          </a:xfrm>
          <a:prstGeom prst="rect">
            <a:avLst/>
          </a:prstGeom>
        </p:spPr>
        <p:txBody>
          <a:bodyPr wrap="none">
            <a:spAutoFit/>
          </a:bodyPr>
          <a:lstStyle/>
          <a:p>
            <a:pPr lvl="0" fontAlgn="base">
              <a:spcBef>
                <a:spcPct val="0"/>
              </a:spcBef>
              <a:spcAft>
                <a:spcPct val="0"/>
              </a:spcAft>
            </a:pPr>
            <a:r>
              <a:rPr lang="en-US" sz="1600" b="1" dirty="0">
                <a:solidFill>
                  <a:prstClr val="black"/>
                </a:solidFill>
                <a:latin typeface="Century Gothic" pitchFamily="34" charset="0"/>
                <a:cs typeface="Arial" charset="0"/>
              </a:rPr>
              <a:t>Cancer Treatment Centre</a:t>
            </a:r>
          </a:p>
        </p:txBody>
      </p:sp>
      <p:pic>
        <p:nvPicPr>
          <p:cNvPr id="12" name="Picture 3" descr="M:\Shared docs\Shared Pics\2010\NCSM Photos 2010 (Centres &amp; Merchandise)\NCSM Centres\Childrens Home of Hope 004 (edit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943" y="4615811"/>
            <a:ext cx="233997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873441" y="6216542"/>
            <a:ext cx="2667718" cy="338554"/>
          </a:xfrm>
          <a:prstGeom prst="rect">
            <a:avLst/>
          </a:prstGeom>
        </p:spPr>
        <p:txBody>
          <a:bodyPr wrap="none">
            <a:spAutoFit/>
          </a:bodyPr>
          <a:lstStyle/>
          <a:p>
            <a:pPr lvl="0" fontAlgn="base">
              <a:spcBef>
                <a:spcPct val="0"/>
              </a:spcBef>
              <a:spcAft>
                <a:spcPct val="0"/>
              </a:spcAft>
            </a:pPr>
            <a:r>
              <a:rPr lang="en-US" sz="1600" b="1" dirty="0">
                <a:solidFill>
                  <a:prstClr val="black"/>
                </a:solidFill>
                <a:latin typeface="Century Gothic" pitchFamily="34" charset="0"/>
                <a:cs typeface="Arial" charset="0"/>
              </a:rPr>
              <a:t>Children’s Home of Hope</a:t>
            </a:r>
          </a:p>
        </p:txBody>
      </p:sp>
      <p:sp>
        <p:nvSpPr>
          <p:cNvPr id="14" name="TextBox 13"/>
          <p:cNvSpPr txBox="1"/>
          <p:nvPr/>
        </p:nvSpPr>
        <p:spPr>
          <a:xfrm>
            <a:off x="827584" y="1484784"/>
            <a:ext cx="7704856" cy="738664"/>
          </a:xfrm>
          <a:prstGeom prst="rect">
            <a:avLst/>
          </a:prstGeom>
          <a:solidFill>
            <a:srgbClr val="FFFF00"/>
          </a:solidFill>
        </p:spPr>
        <p:txBody>
          <a:bodyPr wrap="square" rtlCol="0">
            <a:spAutoFit/>
          </a:bodyPr>
          <a:lstStyle/>
          <a:p>
            <a:r>
              <a:rPr lang="en-US" sz="1400" dirty="0" smtClean="0">
                <a:ln>
                  <a:solidFill>
                    <a:srgbClr val="7030A0"/>
                  </a:solidFill>
                </a:ln>
              </a:rPr>
              <a:t>EDUCATION,PREVENTION &amp; RISK REDUCTION,SCREENING &amp; EARLY REDUCTION, STAGING &amp; MONITORING,DIAGNOSTICS,TREATMENT,SURVIVORSHIP CARE, PALLIATIVE CARE,ADVOCACY,RESEARCH</a:t>
            </a:r>
            <a:endParaRPr lang="en-MY" sz="1400" dirty="0">
              <a:ln>
                <a:solidFill>
                  <a:srgbClr val="7030A0"/>
                </a:solidFill>
              </a:ln>
            </a:endParaRPr>
          </a:p>
        </p:txBody>
      </p:sp>
      <p:pic>
        <p:nvPicPr>
          <p:cNvPr id="15" name="Picture 4" descr="NCSM Logo with tag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1159"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811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95288" y="404664"/>
            <a:ext cx="8229600" cy="998686"/>
          </a:xfrm>
        </p:spPr>
        <p:txBody>
          <a:bodyPr>
            <a:normAutofit fontScale="90000"/>
          </a:bodyPr>
          <a:lstStyle/>
          <a:p>
            <a:pPr eaLnBrk="1" hangingPunct="1"/>
            <a:r>
              <a:rPr lang="en-US" dirty="0" smtClean="0"/>
              <a:t/>
            </a:r>
            <a:br>
              <a:rPr lang="en-US" dirty="0" smtClean="0"/>
            </a:br>
            <a:r>
              <a:rPr lang="en-US" dirty="0" smtClean="0"/>
              <a:t/>
            </a:r>
            <a:br>
              <a:rPr lang="en-US" dirty="0" smtClean="0"/>
            </a:br>
            <a:r>
              <a:rPr lang="en-US" dirty="0" smtClean="0"/>
              <a:t>NCSM’s Support Services Programs</a:t>
            </a:r>
          </a:p>
        </p:txBody>
      </p:sp>
      <p:sp>
        <p:nvSpPr>
          <p:cNvPr id="22531" name="Rectangle 3"/>
          <p:cNvSpPr>
            <a:spLocks noGrp="1" noChangeArrowheads="1"/>
          </p:cNvSpPr>
          <p:nvPr>
            <p:ph idx="1"/>
          </p:nvPr>
        </p:nvSpPr>
        <p:spPr>
          <a:xfrm>
            <a:off x="395288" y="1484784"/>
            <a:ext cx="8229600" cy="4968552"/>
          </a:xfrm>
        </p:spPr>
        <p:txBody>
          <a:bodyPr>
            <a:normAutofit lnSpcReduction="10000"/>
          </a:bodyPr>
          <a:lstStyle/>
          <a:p>
            <a:pPr eaLnBrk="1" hangingPunct="1">
              <a:lnSpc>
                <a:spcPct val="80000"/>
              </a:lnSpc>
              <a:buFontTx/>
              <a:buNone/>
            </a:pPr>
            <a:endParaRPr lang="en-US" sz="900" dirty="0" smtClean="0"/>
          </a:p>
          <a:p>
            <a:pPr eaLnBrk="1" hangingPunct="1">
              <a:lnSpc>
                <a:spcPct val="80000"/>
              </a:lnSpc>
              <a:buFontTx/>
              <a:buNone/>
            </a:pPr>
            <a:endParaRPr lang="en-US" sz="1400" b="1" dirty="0" smtClean="0"/>
          </a:p>
          <a:p>
            <a:pPr eaLnBrk="1" hangingPunct="1">
              <a:lnSpc>
                <a:spcPct val="80000"/>
              </a:lnSpc>
              <a:buFontTx/>
              <a:buNone/>
            </a:pPr>
            <a:endParaRPr lang="en-US" sz="1400" b="1" dirty="0"/>
          </a:p>
          <a:p>
            <a:pPr eaLnBrk="1" hangingPunct="1">
              <a:lnSpc>
                <a:spcPct val="80000"/>
              </a:lnSpc>
              <a:buFontTx/>
              <a:buNone/>
            </a:pPr>
            <a:r>
              <a:rPr lang="en-US" sz="1400" b="1" dirty="0" smtClean="0"/>
              <a:t>Community Outreach </a:t>
            </a:r>
          </a:p>
          <a:p>
            <a:pPr eaLnBrk="1" hangingPunct="1">
              <a:lnSpc>
                <a:spcPct val="80000"/>
              </a:lnSpc>
              <a:buFontTx/>
              <a:buNone/>
            </a:pPr>
            <a:endParaRPr lang="en-US" sz="1400" b="1" dirty="0" smtClean="0"/>
          </a:p>
          <a:p>
            <a:pPr eaLnBrk="1" hangingPunct="1">
              <a:lnSpc>
                <a:spcPct val="80000"/>
              </a:lnSpc>
              <a:buFontTx/>
              <a:buNone/>
            </a:pPr>
            <a:r>
              <a:rPr lang="en-US" sz="1400" b="1" dirty="0" smtClean="0"/>
              <a:t>Purpose – Ensure that supportive services and prevention and early detection opportunities are provided to cancer patients and their families.</a:t>
            </a:r>
          </a:p>
          <a:p>
            <a:pPr eaLnBrk="1" hangingPunct="1">
              <a:lnSpc>
                <a:spcPct val="80000"/>
              </a:lnSpc>
              <a:buFontTx/>
              <a:buNone/>
            </a:pPr>
            <a:endParaRPr lang="en-US" sz="1400" b="1" dirty="0" smtClean="0"/>
          </a:p>
          <a:p>
            <a:pPr eaLnBrk="1" hangingPunct="1">
              <a:lnSpc>
                <a:spcPct val="80000"/>
              </a:lnSpc>
              <a:buFontTx/>
              <a:buNone/>
            </a:pPr>
            <a:r>
              <a:rPr lang="en-US" sz="1400" b="1" dirty="0" smtClean="0"/>
              <a:t>Supportive services</a:t>
            </a:r>
            <a:endParaRPr lang="en-US" sz="1400" dirty="0" smtClean="0"/>
          </a:p>
          <a:p>
            <a:pPr eaLnBrk="1" hangingPunct="1">
              <a:lnSpc>
                <a:spcPct val="80000"/>
              </a:lnSpc>
              <a:buFontTx/>
              <a:buNone/>
            </a:pPr>
            <a:r>
              <a:rPr kumimoji="1" lang="en-US" sz="1400" dirty="0" smtClean="0"/>
              <a:t>Cancer care is composed of a spectrum of services, ranging from prevention and early detection, through diagnosis and treatment, as well as end-of-life care. </a:t>
            </a:r>
            <a:r>
              <a:rPr kumimoji="1" lang="en-US" sz="1400" b="1" dirty="0" smtClean="0"/>
              <a:t>Support services</a:t>
            </a:r>
            <a:r>
              <a:rPr kumimoji="1" lang="en-US" sz="1400" dirty="0" smtClean="0"/>
              <a:t> include a variety of services and resources that help patients and their families deal with the diagnosis of breast cancer. Support services address the physical, psychological, emotional, financial, social, and spiritual needs. </a:t>
            </a:r>
            <a:endParaRPr lang="en-US" sz="1400" dirty="0" smtClean="0"/>
          </a:p>
          <a:p>
            <a:pPr eaLnBrk="1" hangingPunct="1">
              <a:lnSpc>
                <a:spcPct val="80000"/>
              </a:lnSpc>
            </a:pPr>
            <a:endParaRPr lang="en-US" sz="1400" dirty="0" smtClean="0"/>
          </a:p>
          <a:p>
            <a:pPr eaLnBrk="1" hangingPunct="1">
              <a:lnSpc>
                <a:spcPct val="80000"/>
              </a:lnSpc>
              <a:spcBef>
                <a:spcPct val="0"/>
              </a:spcBef>
              <a:buFontTx/>
              <a:buNone/>
            </a:pPr>
            <a:r>
              <a:rPr kumimoji="1" lang="en-US" sz="1400" dirty="0" smtClean="0"/>
              <a:t>NCSM recognizes the importance of addressing the cancer-related patient needs by providing / will provide the following support services, including (but not limited to): </a:t>
            </a:r>
          </a:p>
          <a:p>
            <a:pPr eaLnBrk="1" hangingPunct="1">
              <a:lnSpc>
                <a:spcPct val="80000"/>
              </a:lnSpc>
              <a:spcBef>
                <a:spcPct val="0"/>
              </a:spcBef>
            </a:pPr>
            <a:endParaRPr kumimoji="1" lang="en-US" sz="1400" dirty="0" smtClean="0"/>
          </a:p>
          <a:p>
            <a:pPr eaLnBrk="1" hangingPunct="1">
              <a:lnSpc>
                <a:spcPct val="80000"/>
              </a:lnSpc>
            </a:pPr>
            <a:r>
              <a:rPr kumimoji="1" lang="en-US" sz="1400" dirty="0" smtClean="0"/>
              <a:t>Community resource list </a:t>
            </a:r>
          </a:p>
          <a:p>
            <a:pPr eaLnBrk="1" hangingPunct="1">
              <a:lnSpc>
                <a:spcPct val="80000"/>
              </a:lnSpc>
              <a:spcBef>
                <a:spcPct val="0"/>
              </a:spcBef>
            </a:pPr>
            <a:r>
              <a:rPr kumimoji="1" lang="en-US" sz="1400" dirty="0" smtClean="0"/>
              <a:t>Educational programs</a:t>
            </a:r>
          </a:p>
          <a:p>
            <a:pPr eaLnBrk="1" hangingPunct="1">
              <a:lnSpc>
                <a:spcPct val="80000"/>
              </a:lnSpc>
              <a:spcBef>
                <a:spcPct val="0"/>
              </a:spcBef>
            </a:pPr>
            <a:r>
              <a:rPr kumimoji="1" lang="en-US" sz="1400" dirty="0" smtClean="0"/>
              <a:t>Physical Therapy - Exercise Programs</a:t>
            </a:r>
          </a:p>
          <a:p>
            <a:pPr eaLnBrk="1" hangingPunct="1">
              <a:lnSpc>
                <a:spcPct val="80000"/>
              </a:lnSpc>
            </a:pPr>
            <a:r>
              <a:rPr kumimoji="1" lang="en-US" sz="1400" dirty="0" smtClean="0"/>
              <a:t>Financial counseling</a:t>
            </a:r>
          </a:p>
          <a:p>
            <a:pPr eaLnBrk="1" hangingPunct="1">
              <a:lnSpc>
                <a:spcPct val="80000"/>
              </a:lnSpc>
            </a:pPr>
            <a:r>
              <a:rPr kumimoji="1" lang="en-US" sz="1400" dirty="0" smtClean="0"/>
              <a:t>Support groups – </a:t>
            </a:r>
            <a:r>
              <a:rPr kumimoji="1" lang="en-US" sz="1400" dirty="0" err="1" smtClean="0"/>
              <a:t>chatline</a:t>
            </a:r>
            <a:r>
              <a:rPr kumimoji="1" lang="en-US" sz="1400" dirty="0" smtClean="0"/>
              <a:t>, hotline, emotional &amp; psychological counseling for cancer patients and their families </a:t>
            </a:r>
          </a:p>
          <a:p>
            <a:pPr eaLnBrk="1" hangingPunct="1">
              <a:lnSpc>
                <a:spcPct val="80000"/>
              </a:lnSpc>
            </a:pPr>
            <a:r>
              <a:rPr kumimoji="1" lang="en-US" sz="1400" dirty="0" smtClean="0"/>
              <a:t>Transportation services</a:t>
            </a:r>
          </a:p>
          <a:p>
            <a:pPr eaLnBrk="1" hangingPunct="1">
              <a:lnSpc>
                <a:spcPct val="80000"/>
              </a:lnSpc>
            </a:pPr>
            <a:r>
              <a:rPr kumimoji="1" lang="en-US" sz="1400" dirty="0" smtClean="0"/>
              <a:t>Special services directed to children of cancer patients </a:t>
            </a:r>
          </a:p>
          <a:p>
            <a:pPr eaLnBrk="1" hangingPunct="1">
              <a:lnSpc>
                <a:spcPct val="80000"/>
              </a:lnSpc>
            </a:pPr>
            <a:endParaRPr kumimoji="1" lang="en-US" sz="1400" dirty="0" smtClean="0"/>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404664"/>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mtClean="0"/>
              <a:t>Prevention and Early Detection </a:t>
            </a:r>
            <a:br>
              <a:rPr lang="en-US" smtClean="0"/>
            </a:br>
            <a:r>
              <a:rPr lang="en-US" smtClean="0"/>
              <a:t>Programs</a:t>
            </a:r>
          </a:p>
        </p:txBody>
      </p:sp>
      <p:sp>
        <p:nvSpPr>
          <p:cNvPr id="23555" name="Rectangle 3"/>
          <p:cNvSpPr>
            <a:spLocks noGrp="1" noChangeArrowheads="1"/>
          </p:cNvSpPr>
          <p:nvPr>
            <p:ph idx="1"/>
          </p:nvPr>
        </p:nvSpPr>
        <p:spPr>
          <a:xfrm>
            <a:off x="468313" y="1628775"/>
            <a:ext cx="8229600" cy="4525963"/>
          </a:xfrm>
        </p:spPr>
        <p:txBody>
          <a:bodyPr/>
          <a:lstStyle/>
          <a:p>
            <a:pPr eaLnBrk="1" hangingPunct="1">
              <a:lnSpc>
                <a:spcPct val="90000"/>
              </a:lnSpc>
              <a:buFontTx/>
              <a:buNone/>
            </a:pPr>
            <a:r>
              <a:rPr lang="en-US" sz="1400" b="1" smtClean="0"/>
              <a:t>Prevention programs</a:t>
            </a:r>
            <a:r>
              <a:rPr lang="en-US" sz="1400" smtClean="0"/>
              <a:t> identify early risk factors and use strategies to modify attitudes and behaviors to reduce the chance of developing cancer. </a:t>
            </a:r>
            <a:r>
              <a:rPr lang="en-US" sz="1400" b="1" smtClean="0"/>
              <a:t>Early detection programs</a:t>
            </a:r>
            <a:r>
              <a:rPr lang="en-US" sz="1400" smtClean="0"/>
              <a:t> apply screening guidelines to detect cancers at an early stage, which improved the likelihood of cancer survival and decreased morbidity.</a:t>
            </a:r>
          </a:p>
          <a:p>
            <a:pPr eaLnBrk="1" hangingPunct="1">
              <a:lnSpc>
                <a:spcPct val="90000"/>
              </a:lnSpc>
              <a:buFontTx/>
              <a:buNone/>
            </a:pPr>
            <a:endParaRPr lang="en-US" sz="1400" smtClean="0"/>
          </a:p>
          <a:p>
            <a:pPr eaLnBrk="1" hangingPunct="1">
              <a:lnSpc>
                <a:spcPct val="90000"/>
              </a:lnSpc>
              <a:buFontTx/>
              <a:buNone/>
            </a:pPr>
            <a:r>
              <a:rPr lang="en-US" sz="1400" smtClean="0"/>
              <a:t>Prevention programs include, but are not limited to, the following:</a:t>
            </a:r>
          </a:p>
          <a:p>
            <a:pPr eaLnBrk="1" hangingPunct="1">
              <a:lnSpc>
                <a:spcPct val="90000"/>
              </a:lnSpc>
            </a:pPr>
            <a:r>
              <a:rPr lang="en-US" sz="1400" smtClean="0"/>
              <a:t>Education / cancer awareness</a:t>
            </a:r>
          </a:p>
          <a:p>
            <a:pPr eaLnBrk="1" hangingPunct="1">
              <a:lnSpc>
                <a:spcPct val="90000"/>
              </a:lnSpc>
            </a:pPr>
            <a:r>
              <a:rPr lang="en-US" sz="1400" smtClean="0"/>
              <a:t>Smoking cessation</a:t>
            </a:r>
          </a:p>
          <a:p>
            <a:pPr eaLnBrk="1" hangingPunct="1">
              <a:lnSpc>
                <a:spcPct val="90000"/>
              </a:lnSpc>
            </a:pPr>
            <a:r>
              <a:rPr lang="en-US" sz="1400" smtClean="0"/>
              <a:t>Weight loss programs</a:t>
            </a:r>
          </a:p>
          <a:p>
            <a:pPr eaLnBrk="1" hangingPunct="1">
              <a:lnSpc>
                <a:spcPct val="90000"/>
              </a:lnSpc>
              <a:buFontTx/>
              <a:buNone/>
            </a:pPr>
            <a:endParaRPr lang="en-US" sz="1400" smtClean="0"/>
          </a:p>
          <a:p>
            <a:pPr eaLnBrk="1" hangingPunct="1">
              <a:lnSpc>
                <a:spcPct val="90000"/>
              </a:lnSpc>
              <a:buFontTx/>
              <a:buNone/>
            </a:pPr>
            <a:r>
              <a:rPr lang="en-US" sz="1400" smtClean="0"/>
              <a:t>Early detection programs include, but are not limited to, the following:</a:t>
            </a:r>
          </a:p>
          <a:p>
            <a:pPr eaLnBrk="1" hangingPunct="1">
              <a:lnSpc>
                <a:spcPct val="90000"/>
              </a:lnSpc>
            </a:pPr>
            <a:r>
              <a:rPr lang="en-US" sz="1400" smtClean="0"/>
              <a:t>Breast care education</a:t>
            </a:r>
          </a:p>
          <a:p>
            <a:pPr eaLnBrk="1" hangingPunct="1">
              <a:lnSpc>
                <a:spcPct val="90000"/>
              </a:lnSpc>
            </a:pPr>
            <a:r>
              <a:rPr lang="en-US" sz="1400" smtClean="0"/>
              <a:t>Screening mammography</a:t>
            </a:r>
          </a:p>
          <a:p>
            <a:pPr eaLnBrk="1" hangingPunct="1">
              <a:lnSpc>
                <a:spcPct val="90000"/>
              </a:lnSpc>
            </a:pPr>
            <a:r>
              <a:rPr lang="en-US" sz="1400" smtClean="0"/>
              <a:t>Clinical breast-exam</a:t>
            </a:r>
          </a:p>
          <a:p>
            <a:pPr eaLnBrk="1" hangingPunct="1">
              <a:lnSpc>
                <a:spcPct val="90000"/>
              </a:lnSpc>
            </a:pPr>
            <a:r>
              <a:rPr lang="en-US" sz="1400" smtClean="0"/>
              <a:t>Pap smear</a:t>
            </a:r>
          </a:p>
          <a:p>
            <a:pPr eaLnBrk="1" hangingPunct="1">
              <a:lnSpc>
                <a:spcPct val="90000"/>
              </a:lnSpc>
              <a:buFontTx/>
              <a:buNone/>
            </a:pPr>
            <a:endParaRPr lang="en-US" sz="1400" smtClean="0"/>
          </a:p>
          <a:p>
            <a:pPr eaLnBrk="1" hangingPunct="1">
              <a:lnSpc>
                <a:spcPct val="90000"/>
              </a:lnSpc>
              <a:buFontTx/>
              <a:buNone/>
            </a:pPr>
            <a:endParaRPr lang="en-US" sz="1400" smtClean="0"/>
          </a:p>
          <a:p>
            <a:pPr eaLnBrk="1" hangingPunct="1">
              <a:lnSpc>
                <a:spcPct val="90000"/>
              </a:lnSpc>
              <a:buFontTx/>
              <a:buNone/>
            </a:pPr>
            <a:r>
              <a:rPr lang="en-US" sz="1400" smtClean="0"/>
              <a:t> </a:t>
            </a:r>
          </a:p>
        </p:txBody>
      </p:sp>
      <p:pic>
        <p:nvPicPr>
          <p:cNvPr id="4" name="Picture 4" descr="NCSM Logo with tag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404664"/>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27584" y="1268760"/>
            <a:ext cx="7632848" cy="4824536"/>
          </a:xfrm>
          <a:prstGeom prst="rect">
            <a:avLst/>
          </a:prstGeom>
          <a:noFill/>
          <a:ln w="9525">
            <a:noFill/>
            <a:miter lim="800000"/>
            <a:headEnd/>
            <a:tailEnd/>
          </a:ln>
          <a:effectLst/>
        </p:spPr>
      </p:pic>
      <p:pic>
        <p:nvPicPr>
          <p:cNvPr id="3"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476672"/>
            <a:ext cx="1424268" cy="9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a:xfrm>
            <a:off x="685800" y="2130268"/>
            <a:ext cx="7772400" cy="1470183"/>
          </a:xfrm>
        </p:spPr>
        <p:txBody>
          <a:bodyPr/>
          <a:lstStyle/>
          <a:p>
            <a:pPr eaLnBrk="1" hangingPunct="1"/>
            <a:endParaRPr lang="en-US" altLang="en-US" smtClean="0"/>
          </a:p>
        </p:txBody>
      </p:sp>
      <p:sp>
        <p:nvSpPr>
          <p:cNvPr id="40963" name="Rectangle 5"/>
          <p:cNvSpPr>
            <a:spLocks noGrp="1" noChangeArrowheads="1"/>
          </p:cNvSpPr>
          <p:nvPr>
            <p:ph type="subTitle" idx="1"/>
          </p:nvPr>
        </p:nvSpPr>
        <p:spPr>
          <a:xfrm>
            <a:off x="2971800" y="4190524"/>
            <a:ext cx="5257800" cy="1004411"/>
          </a:xfrm>
        </p:spPr>
        <p:txBody>
          <a:bodyPr/>
          <a:lstStyle/>
          <a:p>
            <a:pPr eaLnBrk="1" hangingPunct="1"/>
            <a:r>
              <a:rPr lang="en-US" altLang="en-US" sz="4800"/>
              <a:t>What is cancer?</a:t>
            </a:r>
          </a:p>
        </p:txBody>
      </p:sp>
      <p:pic>
        <p:nvPicPr>
          <p:cNvPr id="4096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2450307" cy="224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red cancer c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32009"/>
            <a:ext cx="2900363" cy="22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8" descr="brain cancer ce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0"/>
            <a:ext cx="2743200" cy="22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G:\col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756" y="4672013"/>
            <a:ext cx="310324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G:\cervical canc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271713"/>
            <a:ext cx="181022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G:\cancer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7989" y="2271714"/>
            <a:ext cx="2386013" cy="23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G:\canc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833" y="0"/>
            <a:ext cx="2588895" cy="203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G:\leukaemi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0363" y="4650582"/>
            <a:ext cx="3150394" cy="220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2" descr="G:\lu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1663" y="2271714"/>
            <a:ext cx="3074670" cy="233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G:\prostat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2058" y="2271714"/>
            <a:ext cx="1735931" cy="237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43703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16398_226664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1711" y="3501008"/>
            <a:ext cx="5500770" cy="252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5576" y="1448053"/>
            <a:ext cx="4572000" cy="1963614"/>
          </a:xfrm>
          <a:prstGeom prst="rect">
            <a:avLst/>
          </a:prstGeom>
        </p:spPr>
        <p:txBody>
          <a:bodyPr>
            <a:spAutoFit/>
          </a:bodyPr>
          <a:lstStyle/>
          <a:p>
            <a:pPr lvl="0" fontAlgn="base">
              <a:lnSpc>
                <a:spcPct val="80000"/>
              </a:lnSpc>
              <a:spcBef>
                <a:spcPts val="3000"/>
              </a:spcBef>
              <a:spcAft>
                <a:spcPct val="0"/>
              </a:spcAft>
            </a:pPr>
            <a:r>
              <a:rPr lang="en-US" altLang="en-US" sz="3800" dirty="0">
                <a:solidFill>
                  <a:srgbClr val="000000"/>
                </a:solidFill>
                <a:latin typeface="Gill Sans" charset="0"/>
                <a:sym typeface="Gill Sans" charset="0"/>
              </a:rPr>
              <a:t>Normal body cells grow, divide and die in an orderly fashion.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33653"/>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633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4716" y="1412776"/>
            <a:ext cx="8327724" cy="5034136"/>
          </a:xfrm>
          <a:prstGeom prst="rect">
            <a:avLst/>
          </a:prstGeom>
          <a:noFill/>
          <a:ln w="9525">
            <a:noFill/>
            <a:miter lim="800000"/>
            <a:headEnd/>
            <a:tailEnd/>
          </a:ln>
          <a:effectLst/>
        </p:spPr>
      </p:pic>
      <p:pic>
        <p:nvPicPr>
          <p:cNvPr id="3" name="Picture 4" descr="NCSM Logo with tag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844824"/>
            <a:ext cx="2812968" cy="180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758015_17963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6"/>
          <p:cNvSpPr>
            <a:spLocks/>
          </p:cNvSpPr>
          <p:nvPr/>
        </p:nvSpPr>
        <p:spPr bwMode="auto">
          <a:xfrm>
            <a:off x="4860032" y="1203325"/>
            <a:ext cx="3967162" cy="5356225"/>
          </a:xfrm>
          <a:prstGeom prst="roundRect">
            <a:avLst>
              <a:gd name="adj" fmla="val 16667"/>
            </a:avLst>
          </a:prstGeom>
          <a:solidFill>
            <a:srgbClr val="CC99FF">
              <a:alpha val="63136"/>
            </a:srgbClr>
          </a:solidFill>
          <a:ln>
            <a:noFill/>
          </a:ln>
          <a:extLst>
            <a:ext uri="{91240B29-F687-4F45-9708-019B960494DF}">
              <a14:hiddenLine xmlns:a14="http://schemas.microsoft.com/office/drawing/2010/main" w="25400">
                <a:solidFill>
                  <a:srgbClr val="000000"/>
                </a:solidFill>
                <a:round/>
                <a:headEnd/>
                <a:tailEnd/>
              </a14:hiddenLine>
            </a:ext>
          </a:extLst>
        </p:spPr>
        <p:txBody>
          <a:bodyPr lIns="91435" rIns="91435" anchor="ctr">
            <a:spAutoFit/>
          </a:bodyPr>
          <a:lstStyle/>
          <a:p>
            <a:pPr marL="0" marR="0" lvl="0" indent="0" algn="ctr" defTabSz="914400" eaLnBrk="1" fontAlgn="auto" latinLnBrk="0" hangingPunct="1">
              <a:lnSpc>
                <a:spcPct val="80000"/>
              </a:lnSpc>
              <a:spcBef>
                <a:spcPts val="3000"/>
              </a:spcBef>
              <a:spcAft>
                <a:spcPts val="0"/>
              </a:spcAft>
              <a:buClrTx/>
              <a:buSzTx/>
              <a:buFontTx/>
              <a:buNone/>
              <a:tabLst/>
              <a:defRPr/>
            </a:pPr>
            <a:r>
              <a:rPr kumimoji="0" lang="en-US" altLang="en-US" sz="4000" b="0" i="0" u="none" strike="noStrike" kern="0" cap="none" spc="0" normalizeH="0" baseline="0" noProof="0" dirty="0" smtClean="0">
                <a:ln>
                  <a:noFill/>
                </a:ln>
                <a:solidFill>
                  <a:srgbClr val="000000"/>
                </a:solidFill>
                <a:effectLst/>
                <a:uLnTx/>
                <a:uFillTx/>
              </a:rPr>
              <a:t>Cancer cells are different because they do not die, they just continue to grow and divide in a disorderly fashion.</a:t>
            </a:r>
            <a:endParaRPr kumimoji="0" lang="en-GB" altLang="en-US" sz="40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1655014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hat  is Cancer 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328" y="17714"/>
            <a:ext cx="10152063" cy="761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827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11560" y="1340768"/>
            <a:ext cx="7992887" cy="4986008"/>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620688"/>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dirty="0"/>
          </a:p>
        </p:txBody>
      </p:sp>
      <p:sp>
        <p:nvSpPr>
          <p:cNvPr id="3" name="Content Placeholder 2"/>
          <p:cNvSpPr>
            <a:spLocks noGrp="1"/>
          </p:cNvSpPr>
          <p:nvPr>
            <p:ph idx="1"/>
          </p:nvPr>
        </p:nvSpPr>
        <p:spPr/>
        <p:txBody>
          <a:bodyPr/>
          <a:lstStyle/>
          <a:p>
            <a:pPr marL="0" lvl="0" indent="0">
              <a:lnSpc>
                <a:spcPct val="80000"/>
              </a:lnSpc>
              <a:spcBef>
                <a:spcPts val="3000"/>
              </a:spcBef>
              <a:buNone/>
            </a:pPr>
            <a:r>
              <a:rPr lang="en-US" altLang="en-US" sz="3800" kern="1200" dirty="0">
                <a:solidFill>
                  <a:srgbClr val="000000"/>
                </a:solidFill>
                <a:latin typeface="Gill Sans" charset="0"/>
                <a:sym typeface="Gill Sans" charset="0"/>
              </a:rPr>
              <a:t>Cancer can occur at any age, but</a:t>
            </a:r>
            <a:r>
              <a:rPr lang="en-US" altLang="en-US" sz="3800" kern="1200" dirty="0">
                <a:solidFill>
                  <a:srgbClr val="FFFFFF"/>
                </a:solidFill>
                <a:latin typeface="Gill Sans" charset="0"/>
                <a:sym typeface="Gill Sans" charset="0"/>
              </a:rPr>
              <a:t> </a:t>
            </a:r>
            <a:r>
              <a:rPr lang="en-US" altLang="en-US" sz="3800" b="1" kern="1200" dirty="0">
                <a:solidFill>
                  <a:srgbClr val="FF7F00"/>
                </a:solidFill>
                <a:latin typeface="Gill Sans" charset="0"/>
                <a:sym typeface="Gill Sans" charset="0"/>
              </a:rPr>
              <a:t>67%</a:t>
            </a:r>
            <a:r>
              <a:rPr lang="en-US" altLang="en-US" sz="3800" kern="1200" dirty="0">
                <a:solidFill>
                  <a:srgbClr val="FFFFFF"/>
                </a:solidFill>
                <a:latin typeface="Gill Sans" charset="0"/>
                <a:sym typeface="Gill Sans" charset="0"/>
              </a:rPr>
              <a:t> </a:t>
            </a:r>
            <a:r>
              <a:rPr lang="en-US" altLang="en-US" sz="3800" kern="1200" dirty="0" smtClean="0">
                <a:solidFill>
                  <a:srgbClr val="000000"/>
                </a:solidFill>
                <a:latin typeface="Gill Sans" charset="0"/>
                <a:sym typeface="Gill Sans" charset="0"/>
              </a:rPr>
              <a:t>cancer </a:t>
            </a:r>
            <a:r>
              <a:rPr lang="en-US" altLang="en-US" sz="3800" kern="1200" dirty="0">
                <a:solidFill>
                  <a:srgbClr val="000000"/>
                </a:solidFill>
                <a:latin typeface="Gill Sans" charset="0"/>
                <a:sym typeface="Gill Sans" charset="0"/>
              </a:rPr>
              <a:t>deaths occur in people</a:t>
            </a:r>
            <a:r>
              <a:rPr lang="en-US" altLang="en-US" sz="3800" kern="1200" dirty="0">
                <a:solidFill>
                  <a:srgbClr val="FFFFFF"/>
                </a:solidFill>
                <a:latin typeface="Gill Sans" charset="0"/>
                <a:sym typeface="Gill Sans" charset="0"/>
              </a:rPr>
              <a:t> </a:t>
            </a:r>
            <a:r>
              <a:rPr lang="en-US" altLang="en-US" sz="3800" kern="1200" dirty="0">
                <a:solidFill>
                  <a:srgbClr val="000000"/>
                </a:solidFill>
                <a:latin typeface="Gill Sans" charset="0"/>
                <a:sym typeface="Gill Sans" charset="0"/>
              </a:rPr>
              <a:t>older than</a:t>
            </a:r>
            <a:r>
              <a:rPr lang="en-US" altLang="en-US" sz="3800" kern="1200" dirty="0">
                <a:solidFill>
                  <a:srgbClr val="FF7F00"/>
                </a:solidFill>
                <a:latin typeface="Gill Sans" charset="0"/>
                <a:sym typeface="Gill Sans" charset="0"/>
              </a:rPr>
              <a:t> </a:t>
            </a:r>
            <a:r>
              <a:rPr lang="en-US" altLang="en-US" sz="3800" b="1" kern="1200" dirty="0">
                <a:solidFill>
                  <a:srgbClr val="FF7F00"/>
                </a:solidFill>
                <a:latin typeface="Gill Sans" charset="0"/>
                <a:sym typeface="Gill Sans" charset="0"/>
              </a:rPr>
              <a:t>65</a:t>
            </a:r>
            <a:r>
              <a:rPr lang="en-US" altLang="en-US" sz="3800" kern="1200" dirty="0">
                <a:solidFill>
                  <a:srgbClr val="FFFFFF"/>
                </a:solidFill>
                <a:latin typeface="Gill Sans" charset="0"/>
                <a:sym typeface="Gill Sans" charset="0"/>
              </a:rPr>
              <a:t> </a:t>
            </a:r>
            <a:r>
              <a:rPr lang="en-US" altLang="en-US" sz="3800" kern="1200" dirty="0">
                <a:solidFill>
                  <a:srgbClr val="000000"/>
                </a:solidFill>
                <a:latin typeface="Gill Sans" charset="0"/>
                <a:sym typeface="Gill Sans" charset="0"/>
              </a:rPr>
              <a:t>years</a:t>
            </a:r>
          </a:p>
          <a:p>
            <a:endParaRPr lang="en-MY"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2636912"/>
            <a:ext cx="3888432" cy="4104456"/>
          </a:xfrm>
          <a:prstGeom prst="rect">
            <a:avLst/>
          </a:prstGeom>
          <a:noFill/>
          <a:ln>
            <a:noFill/>
          </a:ln>
          <a:effectLst>
            <a:outerShdw dist="50799" dir="16200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620688"/>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662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Won’t Have Cancer Coz’…</a:t>
            </a:r>
            <a:endParaRPr lang="en-MY" dirty="0"/>
          </a:p>
        </p:txBody>
      </p:sp>
      <p:sp>
        <p:nvSpPr>
          <p:cNvPr id="3" name="Content Placeholder 2"/>
          <p:cNvSpPr>
            <a:spLocks noGrp="1"/>
          </p:cNvSpPr>
          <p:nvPr>
            <p:ph idx="1"/>
          </p:nvPr>
        </p:nvSpPr>
        <p:spPr>
          <a:xfrm>
            <a:off x="214282" y="3886217"/>
            <a:ext cx="3114668" cy="400039"/>
          </a:xfrm>
          <a:solidFill>
            <a:srgbClr val="FFFF00"/>
          </a:solidFill>
        </p:spPr>
        <p:txBody>
          <a:bodyPr/>
          <a:lstStyle/>
          <a:p>
            <a:pPr algn="ctr">
              <a:buNone/>
            </a:pPr>
            <a:r>
              <a:rPr lang="en-US" sz="1800" kern="1200" dirty="0" smtClean="0"/>
              <a:t>Cancer won’t happen to me !</a:t>
            </a:r>
          </a:p>
        </p:txBody>
      </p:sp>
      <p:grpSp>
        <p:nvGrpSpPr>
          <p:cNvPr id="11" name="Group 10"/>
          <p:cNvGrpSpPr/>
          <p:nvPr/>
        </p:nvGrpSpPr>
        <p:grpSpPr>
          <a:xfrm>
            <a:off x="571472" y="4774180"/>
            <a:ext cx="1714512" cy="1655216"/>
            <a:chOff x="1214414" y="4643446"/>
            <a:chExt cx="1714512" cy="1655216"/>
          </a:xfrm>
        </p:grpSpPr>
        <p:sp>
          <p:nvSpPr>
            <p:cNvPr id="6" name="Rectangle 5"/>
            <p:cNvSpPr/>
            <p:nvPr/>
          </p:nvSpPr>
          <p:spPr>
            <a:xfrm>
              <a:off x="1214414" y="5929330"/>
              <a:ext cx="1714512" cy="369332"/>
            </a:xfrm>
            <a:prstGeom prst="rect">
              <a:avLst/>
            </a:prstGeom>
            <a:solidFill>
              <a:srgbClr val="FFFF00"/>
            </a:solidFill>
          </p:spPr>
          <p:txBody>
            <a:bodyPr wrap="square">
              <a:spAutoFit/>
            </a:bodyPr>
            <a:lstStyle/>
            <a:p>
              <a:pPr algn="ctr"/>
              <a:r>
                <a:rPr lang="en-US" dirty="0" smtClean="0"/>
                <a:t>I’m too young</a:t>
              </a:r>
            </a:p>
          </p:txBody>
        </p:sp>
        <p:pic>
          <p:nvPicPr>
            <p:cNvPr id="1026" name="Picture 2"/>
            <p:cNvPicPr>
              <a:picLocks noChangeAspect="1" noChangeArrowheads="1"/>
            </p:cNvPicPr>
            <p:nvPr/>
          </p:nvPicPr>
          <p:blipFill>
            <a:blip r:embed="rId2" cstate="print"/>
            <a:srcRect/>
            <a:stretch>
              <a:fillRect/>
            </a:stretch>
          </p:blipFill>
          <p:spPr bwMode="auto">
            <a:xfrm>
              <a:off x="1214414" y="4643446"/>
              <a:ext cx="1714499" cy="1285874"/>
            </a:xfrm>
            <a:prstGeom prst="rect">
              <a:avLst/>
            </a:prstGeom>
            <a:noFill/>
            <a:ln w="9525">
              <a:noFill/>
              <a:miter lim="800000"/>
              <a:headEnd/>
              <a:tailEnd/>
            </a:ln>
          </p:spPr>
        </p:pic>
      </p:grpSp>
      <p:pic>
        <p:nvPicPr>
          <p:cNvPr id="1028" name="Picture 4"/>
          <p:cNvPicPr>
            <a:picLocks noChangeAspect="1" noChangeArrowheads="1"/>
          </p:cNvPicPr>
          <p:nvPr/>
        </p:nvPicPr>
        <p:blipFill>
          <a:blip r:embed="rId3" cstate="print"/>
          <a:srcRect/>
          <a:stretch>
            <a:fillRect/>
          </a:stretch>
        </p:blipFill>
        <p:spPr bwMode="auto">
          <a:xfrm>
            <a:off x="214282" y="1285861"/>
            <a:ext cx="2172487" cy="3000396"/>
          </a:xfrm>
          <a:prstGeom prst="rect">
            <a:avLst/>
          </a:prstGeom>
          <a:noFill/>
          <a:ln w="9525">
            <a:noFill/>
            <a:miter lim="800000"/>
            <a:headEnd/>
            <a:tailEnd/>
          </a:ln>
        </p:spPr>
      </p:pic>
      <p:grpSp>
        <p:nvGrpSpPr>
          <p:cNvPr id="14" name="Group 13"/>
          <p:cNvGrpSpPr/>
          <p:nvPr/>
        </p:nvGrpSpPr>
        <p:grpSpPr>
          <a:xfrm>
            <a:off x="2643174" y="1643050"/>
            <a:ext cx="3429024" cy="3929090"/>
            <a:chOff x="2714612" y="1428736"/>
            <a:chExt cx="3429024" cy="3929090"/>
          </a:xfrm>
        </p:grpSpPr>
        <p:pic>
          <p:nvPicPr>
            <p:cNvPr id="1029" name="Picture 5"/>
            <p:cNvPicPr>
              <a:picLocks noChangeAspect="1" noChangeArrowheads="1"/>
            </p:cNvPicPr>
            <p:nvPr/>
          </p:nvPicPr>
          <p:blipFill>
            <a:blip r:embed="rId4" cstate="print"/>
            <a:srcRect/>
            <a:stretch>
              <a:fillRect/>
            </a:stretch>
          </p:blipFill>
          <p:spPr bwMode="auto">
            <a:xfrm>
              <a:off x="2714612" y="1428736"/>
              <a:ext cx="3382434" cy="3929090"/>
            </a:xfrm>
            <a:prstGeom prst="rect">
              <a:avLst/>
            </a:prstGeom>
            <a:noFill/>
            <a:ln w="9525">
              <a:noFill/>
              <a:miter lim="800000"/>
              <a:headEnd/>
              <a:tailEnd/>
            </a:ln>
          </p:spPr>
        </p:pic>
        <p:sp>
          <p:nvSpPr>
            <p:cNvPr id="5" name="Rectangle 4"/>
            <p:cNvSpPr/>
            <p:nvPr/>
          </p:nvSpPr>
          <p:spPr>
            <a:xfrm>
              <a:off x="2714612" y="4988494"/>
              <a:ext cx="3429024" cy="369332"/>
            </a:xfrm>
            <a:prstGeom prst="rect">
              <a:avLst/>
            </a:prstGeom>
            <a:solidFill>
              <a:srgbClr val="FFFF00"/>
            </a:solidFill>
          </p:spPr>
          <p:txBody>
            <a:bodyPr wrap="square">
              <a:spAutoFit/>
            </a:bodyPr>
            <a:lstStyle/>
            <a:p>
              <a:pPr algn="ctr"/>
              <a:r>
                <a:rPr lang="en-US" dirty="0" smtClean="0"/>
                <a:t>No one in my family has cancer</a:t>
              </a:r>
            </a:p>
          </p:txBody>
        </p:sp>
      </p:grpSp>
      <p:pic>
        <p:nvPicPr>
          <p:cNvPr id="1030" name="Picture 6"/>
          <p:cNvPicPr>
            <a:picLocks noChangeAspect="1" noChangeArrowheads="1"/>
          </p:cNvPicPr>
          <p:nvPr/>
        </p:nvPicPr>
        <p:blipFill>
          <a:blip r:embed="rId5" cstate="print"/>
          <a:srcRect/>
          <a:stretch>
            <a:fillRect/>
          </a:stretch>
        </p:blipFill>
        <p:spPr bwMode="auto">
          <a:xfrm>
            <a:off x="6143636" y="3291488"/>
            <a:ext cx="2895603" cy="3062546"/>
          </a:xfrm>
          <a:prstGeom prst="rect">
            <a:avLst/>
          </a:prstGeom>
          <a:noFill/>
          <a:ln w="9525">
            <a:noFill/>
            <a:miter lim="800000"/>
            <a:headEnd/>
            <a:tailEnd/>
          </a:ln>
        </p:spPr>
      </p:pic>
      <p:sp>
        <p:nvSpPr>
          <p:cNvPr id="4" name="Rectangle 3"/>
          <p:cNvSpPr/>
          <p:nvPr/>
        </p:nvSpPr>
        <p:spPr>
          <a:xfrm>
            <a:off x="4286248" y="5863256"/>
            <a:ext cx="4857752" cy="923330"/>
          </a:xfrm>
          <a:prstGeom prst="rect">
            <a:avLst/>
          </a:prstGeom>
          <a:solidFill>
            <a:srgbClr val="FFFF00"/>
          </a:solidFill>
        </p:spPr>
        <p:txBody>
          <a:bodyPr wrap="square">
            <a:spAutoFit/>
          </a:bodyPr>
          <a:lstStyle/>
          <a:p>
            <a:r>
              <a:rPr lang="en-US" dirty="0" smtClean="0"/>
              <a:t>I have a healthy lifestyle</a:t>
            </a:r>
          </a:p>
          <a:p>
            <a:pPr lvl="1"/>
            <a:r>
              <a:rPr lang="en-US" dirty="0" smtClean="0"/>
              <a:t>I don’t drink alcohol….. I don’t smoke</a:t>
            </a:r>
          </a:p>
          <a:p>
            <a:pPr lvl="1"/>
            <a:r>
              <a:rPr lang="en-US" dirty="0" smtClean="0"/>
              <a:t>I eat healthy food….. I exercise regularly</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809" y="476672"/>
            <a:ext cx="14271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itle &amp; Bullets - Right">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 Right">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FFFFFF"/>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FFFFFF"/>
            </a:solidFill>
            <a:effectLst/>
            <a:latin typeface="Gill Sans"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Override>
</file>

<file path=docProps/app.xml><?xml version="1.0" encoding="utf-8"?>
<Properties xmlns="http://schemas.openxmlformats.org/officeDocument/2006/extended-properties" xmlns:vt="http://schemas.openxmlformats.org/officeDocument/2006/docPropsVTypes">
  <Template>NCSM</Template>
  <TotalTime>737</TotalTime>
  <Words>4300</Words>
  <Application>Microsoft Office PowerPoint</Application>
  <PresentationFormat>On-screen Show (4:3)</PresentationFormat>
  <Paragraphs>288</Paragraphs>
  <Slides>40</Slides>
  <Notes>8</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Title &amp; Bullets - Right</vt:lpstr>
      <vt:lpstr>Clarity</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Won’t Have Cancer Coz’…</vt:lpstr>
      <vt:lpstr>I Won’t Have Cancer Coz’…</vt:lpstr>
      <vt:lpstr>Reality Check</vt:lpstr>
      <vt:lpstr>PowerPoint Presentation</vt:lpstr>
      <vt:lpstr>PowerPoint Presentation</vt:lpstr>
      <vt:lpstr>PowerPoint Presentation</vt:lpstr>
      <vt:lpstr>Cancer Risk Factors </vt:lpstr>
      <vt:lpstr>PowerPoint Presentation</vt:lpstr>
      <vt:lpstr>What’s so bad about smoking?</vt:lpstr>
      <vt:lpstr>PowerPoint Presentation</vt:lpstr>
      <vt:lpstr>PowerPoint Presentation</vt:lpstr>
      <vt:lpstr>Lack of Physical Activity</vt:lpstr>
      <vt:lpstr>PowerPoint Presentation</vt:lpstr>
      <vt:lpstr>What’s a healthy lifestyle? </vt:lpstr>
      <vt:lpstr>Importance of causes &amp; risk factors?</vt:lpstr>
      <vt:lpstr> </vt:lpstr>
      <vt:lpstr>PowerPoint Presentation</vt:lpstr>
      <vt:lpstr>Psychosocial Needs</vt:lpstr>
      <vt:lpstr>Emotional  </vt:lpstr>
      <vt:lpstr>How to deal with it emotionally</vt:lpstr>
      <vt:lpstr>Informed decisions</vt:lpstr>
      <vt:lpstr>Telling Friends &amp; family</vt:lpstr>
      <vt:lpstr>  Telling a loved one they have cancer</vt:lpstr>
      <vt:lpstr>Economic</vt:lpstr>
      <vt:lpstr>Financial &amp; Non-Financial Aid</vt:lpstr>
      <vt:lpstr>PowerPoint Presentation</vt:lpstr>
      <vt:lpstr>NCSM’s Services</vt:lpstr>
      <vt:lpstr>  NCSM’s Support Services Programs</vt:lpstr>
      <vt:lpstr>Prevention and Early Detection  Programs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the Big C</dc:title>
  <dc:creator>saun</dc:creator>
  <cp:lastModifiedBy>Sudhaharan</cp:lastModifiedBy>
  <cp:revision>93</cp:revision>
  <cp:lastPrinted>2013-10-18T03:46:11Z</cp:lastPrinted>
  <dcterms:created xsi:type="dcterms:W3CDTF">2010-05-11T12:59:01Z</dcterms:created>
  <dcterms:modified xsi:type="dcterms:W3CDTF">2013-10-18T08:40:00Z</dcterms:modified>
</cp:coreProperties>
</file>